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329" r:id="rId6"/>
    <p:sldId id="330" r:id="rId7"/>
    <p:sldId id="331" r:id="rId8"/>
    <p:sldId id="310" r:id="rId9"/>
    <p:sldId id="311" r:id="rId10"/>
    <p:sldId id="324" r:id="rId11"/>
    <p:sldId id="262" r:id="rId12"/>
    <p:sldId id="263" r:id="rId13"/>
    <p:sldId id="312" r:id="rId14"/>
    <p:sldId id="309" r:id="rId15"/>
    <p:sldId id="313" r:id="rId16"/>
    <p:sldId id="265" r:id="rId17"/>
    <p:sldId id="314" r:id="rId18"/>
    <p:sldId id="266" r:id="rId19"/>
    <p:sldId id="315" r:id="rId20"/>
    <p:sldId id="316" r:id="rId21"/>
    <p:sldId id="318" r:id="rId22"/>
    <p:sldId id="303" r:id="rId23"/>
    <p:sldId id="269" r:id="rId24"/>
    <p:sldId id="319" r:id="rId25"/>
    <p:sldId id="270" r:id="rId26"/>
    <p:sldId id="320" r:id="rId27"/>
    <p:sldId id="271" r:id="rId28"/>
    <p:sldId id="32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5" r:id="rId48"/>
    <p:sldId id="326" r:id="rId49"/>
    <p:sldId id="327" r:id="rId50"/>
    <p:sldId id="328" r:id="rId51"/>
    <p:sldId id="292" r:id="rId52"/>
    <p:sldId id="293" r:id="rId53"/>
    <p:sldId id="294" r:id="rId54"/>
  </p:sldIdLst>
  <p:sldSz cx="12192000" cy="6858000"/>
  <p:notesSz cx="12192000" cy="6858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0" y="2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19095" y="2143455"/>
            <a:ext cx="6353809" cy="1562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6F2F9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5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5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5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9878" y="132079"/>
            <a:ext cx="10172242" cy="3792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4644" y="1282954"/>
            <a:ext cx="10528300" cy="4661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 u="heavy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lataformamincu.cultura.gob.pe/administrados" TargetMode="External"/><Relationship Id="rId2" Type="http://schemas.openxmlformats.org/officeDocument/2006/relationships/hyperlink" Target="http://estimuloseconomicos.cultura.gob.p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hyperlink" Target="http://estimuloseconomicos.cultura.gob.pe/concurso/concurso_proyectos_produccion_discografica%20_2019" TargetMode="External"/><Relationship Id="rId7" Type="http://schemas.openxmlformats.org/officeDocument/2006/relationships/image" Target="../media/image15.png"/><Relationship Id="rId2" Type="http://schemas.openxmlformats.org/officeDocument/2006/relationships/hyperlink" Target="http://estimuloseconomicos.cultura.gob.pe/concurso/concurso_proyectos_circulacion_internacional_artes2019_primera_llamad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stimuloseconomicos.cultura.gob.pe/concurso/concurso_proyectos_arte_transformacion_innovacion_social_2019" TargetMode="External"/><Relationship Id="rId5" Type="http://schemas.openxmlformats.org/officeDocument/2006/relationships/hyperlink" Target="http://estimuloseconomicos.cultura.gob.pe/concurso/concurso_proyectos_festivales_festividades_ferias_artes_2019" TargetMode="External"/><Relationship Id="rId4" Type="http://schemas.openxmlformats.org/officeDocument/2006/relationships/hyperlink" Target="http://estimuloseconomicos.cultura.gob.pe/concurso/concurso_proyectos_produccion_artes_escenicas_201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lataformamincu.cultura.gob.pe/administrados/" TargetMode="External"/><Relationship Id="rId2" Type="http://schemas.openxmlformats.org/officeDocument/2006/relationships/hyperlink" Target="http://estimuloseconomicos.cultura.gob.pe/portal/estimulos-economicos-industrias-culturales-y-artes-2019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1.jp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ulturacolima.gob.mx/v2/wp-content/uploads/2011/10/MANUAL-COMO-ELABORAR-UN-PROYECTO-CULTURAL-PECDA.pdf" TargetMode="External"/><Relationship Id="rId4" Type="http://schemas.openxmlformats.org/officeDocument/2006/relationships/image" Target="../media/image2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1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plataformamincu.cultura.gob.pe/administrados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artes@cultura.gob.pe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estimuloseconomicos.cultura.gob.pe/" TargetMode="External"/><Relationship Id="rId2" Type="http://schemas.openxmlformats.org/officeDocument/2006/relationships/hyperlink" Target="mailto:concursosartes@cultura.gob.p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DireccionArt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381000" y="268224"/>
            <a:ext cx="3264408" cy="688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8205216" y="5544310"/>
            <a:ext cx="3880104" cy="1267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131980" y="1318868"/>
            <a:ext cx="9624695" cy="186076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</a:pPr>
            <a:r>
              <a:rPr sz="4000" b="1" dirty="0">
                <a:solidFill>
                  <a:srgbClr val="FFFFFF"/>
                </a:solidFill>
                <a:latin typeface="Arial"/>
                <a:cs typeface="Arial"/>
              </a:rPr>
              <a:t>Plan </a:t>
            </a:r>
            <a:r>
              <a:rPr sz="4000" b="1" spc="-5" dirty="0">
                <a:solidFill>
                  <a:srgbClr val="FFFFFF"/>
                </a:solidFill>
                <a:latin typeface="Arial"/>
                <a:cs typeface="Arial"/>
              </a:rPr>
              <a:t>de Estímulos </a:t>
            </a:r>
            <a:r>
              <a:rPr sz="4000" b="1" dirty="0">
                <a:solidFill>
                  <a:srgbClr val="FFFFFF"/>
                </a:solidFill>
                <a:latin typeface="Arial"/>
                <a:cs typeface="Arial"/>
              </a:rPr>
              <a:t>Económicos </a:t>
            </a:r>
            <a:r>
              <a:rPr sz="4000" b="1" spc="5" dirty="0">
                <a:solidFill>
                  <a:srgbClr val="FFFFFF"/>
                </a:solidFill>
                <a:latin typeface="Arial"/>
                <a:cs typeface="Arial"/>
              </a:rPr>
              <a:t>para</a:t>
            </a:r>
            <a:r>
              <a:rPr sz="4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FFFFFF"/>
                </a:solidFill>
                <a:latin typeface="Arial"/>
                <a:cs typeface="Arial"/>
              </a:rPr>
              <a:t>las  </a:t>
            </a:r>
            <a:r>
              <a:rPr sz="4000" b="1" spc="5" dirty="0">
                <a:solidFill>
                  <a:srgbClr val="FFFFFF"/>
                </a:solidFill>
                <a:latin typeface="Arial"/>
                <a:cs typeface="Arial"/>
              </a:rPr>
              <a:t>Artes </a:t>
            </a:r>
            <a:r>
              <a:rPr sz="4000" b="1" dirty="0">
                <a:solidFill>
                  <a:srgbClr val="FFFFFF"/>
                </a:solidFill>
                <a:latin typeface="Arial"/>
                <a:cs typeface="Arial"/>
              </a:rPr>
              <a:t>Escénicas, </a:t>
            </a:r>
            <a:r>
              <a:rPr sz="4000" b="1" spc="5" dirty="0">
                <a:solidFill>
                  <a:srgbClr val="FFFFFF"/>
                </a:solidFill>
                <a:latin typeface="Arial"/>
                <a:cs typeface="Arial"/>
              </a:rPr>
              <a:t>Artes </a:t>
            </a:r>
            <a:r>
              <a:rPr sz="4000" b="1" dirty="0">
                <a:solidFill>
                  <a:srgbClr val="FFFFFF"/>
                </a:solidFill>
                <a:latin typeface="Arial"/>
                <a:cs typeface="Arial"/>
              </a:rPr>
              <a:t>Visuales </a:t>
            </a:r>
            <a:r>
              <a:rPr sz="4000" b="1" spc="5" dirty="0">
                <a:solidFill>
                  <a:srgbClr val="FFFFFF"/>
                </a:solidFill>
                <a:latin typeface="Arial"/>
                <a:cs typeface="Arial"/>
              </a:rPr>
              <a:t>y  </a:t>
            </a:r>
            <a:r>
              <a:rPr sz="4000" b="1" dirty="0">
                <a:solidFill>
                  <a:srgbClr val="FFFFFF"/>
                </a:solidFill>
                <a:latin typeface="Arial"/>
                <a:cs typeface="Arial"/>
              </a:rPr>
              <a:t>Música</a:t>
            </a:r>
            <a:endParaRPr sz="4000" b="1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93926" y="3336292"/>
            <a:ext cx="7801608" cy="124521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s-PE" sz="4000" b="1" u="sng" spc="5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Taller de formulación de proyectos artísticos</a:t>
            </a:r>
            <a:endParaRPr sz="3600" b="1" u="sng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8888" y="5974079"/>
            <a:ext cx="2005583" cy="7284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6"/>
          <p:cNvSpPr txBox="1"/>
          <p:nvPr/>
        </p:nvSpPr>
        <p:spPr>
          <a:xfrm>
            <a:off x="3800793" y="4877076"/>
            <a:ext cx="4587874" cy="50654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s-PE" sz="3200" b="1" spc="5" dirty="0" smtClean="0">
                <a:solidFill>
                  <a:srgbClr val="FFFFFF"/>
                </a:solidFill>
                <a:latin typeface="Arial"/>
                <a:cs typeface="Arial"/>
              </a:rPr>
              <a:t>Dirección de Artes</a:t>
            </a:r>
            <a:endParaRPr sz="28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9460" cy="966469"/>
          </a:xfrm>
          <a:custGeom>
            <a:avLst/>
            <a:gdLst/>
            <a:ahLst/>
            <a:cxnLst/>
            <a:rect l="l" t="t" r="r" b="b"/>
            <a:pathLst>
              <a:path w="12189460" h="966469">
                <a:moveTo>
                  <a:pt x="0" y="966215"/>
                </a:moveTo>
                <a:lnTo>
                  <a:pt x="12188951" y="966215"/>
                </a:lnTo>
                <a:lnTo>
                  <a:pt x="12188952" y="0"/>
                </a:lnTo>
                <a:lnTo>
                  <a:pt x="0" y="0"/>
                </a:lnTo>
                <a:lnTo>
                  <a:pt x="0" y="966215"/>
                </a:lnTo>
                <a:close/>
              </a:path>
            </a:pathLst>
          </a:custGeom>
          <a:solidFill>
            <a:srgbClr val="E3D4E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387600" y="6511849"/>
            <a:ext cx="8233409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solidFill>
                  <a:srgbClr val="582E74"/>
                </a:solidFill>
                <a:latin typeface="Arial"/>
                <a:cs typeface="Arial"/>
              </a:rPr>
              <a:t>No se registraron </a:t>
            </a:r>
            <a:r>
              <a:rPr sz="1400" b="1" spc="-15" dirty="0">
                <a:solidFill>
                  <a:srgbClr val="582E74"/>
                </a:solidFill>
                <a:latin typeface="Arial"/>
                <a:cs typeface="Arial"/>
              </a:rPr>
              <a:t>postulaciones de Apurímac, </a:t>
            </a:r>
            <a:r>
              <a:rPr sz="1400" b="1" spc="-10" dirty="0">
                <a:solidFill>
                  <a:srgbClr val="582E74"/>
                </a:solidFill>
                <a:latin typeface="Arial"/>
                <a:cs typeface="Arial"/>
              </a:rPr>
              <a:t>Madre </a:t>
            </a:r>
            <a:r>
              <a:rPr sz="1400" b="1" spc="-15" dirty="0">
                <a:solidFill>
                  <a:srgbClr val="582E74"/>
                </a:solidFill>
                <a:latin typeface="Arial"/>
                <a:cs typeface="Arial"/>
              </a:rPr>
              <a:t>de </a:t>
            </a:r>
            <a:r>
              <a:rPr sz="1400" b="1" spc="-10" dirty="0">
                <a:solidFill>
                  <a:srgbClr val="582E74"/>
                </a:solidFill>
                <a:latin typeface="Arial"/>
                <a:cs typeface="Arial"/>
              </a:rPr>
              <a:t>Dios, </a:t>
            </a:r>
            <a:r>
              <a:rPr sz="1400" b="1" spc="-15" dirty="0">
                <a:solidFill>
                  <a:srgbClr val="582E74"/>
                </a:solidFill>
                <a:latin typeface="Arial"/>
                <a:cs typeface="Arial"/>
              </a:rPr>
              <a:t>Moquegua, Huancavelica </a:t>
            </a:r>
            <a:r>
              <a:rPr sz="1400" b="1" spc="-5" dirty="0">
                <a:solidFill>
                  <a:srgbClr val="582E74"/>
                </a:solidFill>
                <a:latin typeface="Arial"/>
                <a:cs typeface="Arial"/>
              </a:rPr>
              <a:t>y</a:t>
            </a:r>
            <a:r>
              <a:rPr sz="1400" b="1" spc="15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582E74"/>
                </a:solidFill>
                <a:latin typeface="Arial"/>
                <a:cs typeface="Arial"/>
              </a:rPr>
              <a:t>Tumbes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81728" y="1018032"/>
            <a:ext cx="3264408" cy="4776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4797044" y="1155953"/>
            <a:ext cx="8350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Amazonas: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39715" y="1338834"/>
            <a:ext cx="1637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2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3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39715" y="1521409"/>
            <a:ext cx="109728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0</a:t>
            </a:r>
            <a:r>
              <a:rPr sz="1200" b="1" spc="-2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beneficiarios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4819" y="2124532"/>
            <a:ext cx="8470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Cajamarca: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4819" y="2308097"/>
            <a:ext cx="1680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4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  1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beneficiario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89703" y="1447800"/>
            <a:ext cx="1012190" cy="859790"/>
          </a:xfrm>
          <a:custGeom>
            <a:avLst/>
            <a:gdLst/>
            <a:ahLst/>
            <a:cxnLst/>
            <a:rect l="l" t="t" r="r" b="b"/>
            <a:pathLst>
              <a:path w="1012189" h="859789">
                <a:moveTo>
                  <a:pt x="1012190" y="859409"/>
                </a:moveTo>
                <a:lnTo>
                  <a:pt x="1012190" y="591312"/>
                </a:lnTo>
                <a:lnTo>
                  <a:pt x="0" y="591312"/>
                </a:lnTo>
                <a:lnTo>
                  <a:pt x="0" y="0"/>
                </a:lnTo>
                <a:lnTo>
                  <a:pt x="228600" y="0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6467855" y="3243072"/>
            <a:ext cx="103632" cy="106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6574535" y="2103120"/>
            <a:ext cx="103632" cy="106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5449823" y="2298192"/>
            <a:ext cx="103632" cy="106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5559552" y="3389376"/>
            <a:ext cx="103632" cy="109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6342888" y="3950208"/>
            <a:ext cx="103632" cy="106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5946647" y="3407664"/>
            <a:ext cx="103632" cy="1097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6044184" y="3477767"/>
            <a:ext cx="1598930" cy="218440"/>
          </a:xfrm>
          <a:custGeom>
            <a:avLst/>
            <a:gdLst/>
            <a:ahLst/>
            <a:cxnLst/>
            <a:rect l="l" t="t" r="r" b="b"/>
            <a:pathLst>
              <a:path w="1598929" h="218439">
                <a:moveTo>
                  <a:pt x="1598421" y="218313"/>
                </a:moveTo>
                <a:lnTo>
                  <a:pt x="799211" y="218313"/>
                </a:lnTo>
                <a:lnTo>
                  <a:pt x="799211" y="0"/>
                </a:lnTo>
                <a:lnTo>
                  <a:pt x="0" y="0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6568440" y="2877311"/>
            <a:ext cx="2447925" cy="421640"/>
          </a:xfrm>
          <a:custGeom>
            <a:avLst/>
            <a:gdLst/>
            <a:ahLst/>
            <a:cxnLst/>
            <a:rect l="l" t="t" r="r" b="b"/>
            <a:pathLst>
              <a:path w="2447925" h="421639">
                <a:moveTo>
                  <a:pt x="2447798" y="0"/>
                </a:moveTo>
                <a:lnTo>
                  <a:pt x="1534540" y="0"/>
                </a:lnTo>
                <a:lnTo>
                  <a:pt x="1534540" y="421513"/>
                </a:lnTo>
                <a:lnTo>
                  <a:pt x="0" y="421513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3209544" y="3459479"/>
            <a:ext cx="2371725" cy="502920"/>
          </a:xfrm>
          <a:custGeom>
            <a:avLst/>
            <a:gdLst/>
            <a:ahLst/>
            <a:cxnLst/>
            <a:rect l="l" t="t" r="r" b="b"/>
            <a:pathLst>
              <a:path w="2371725" h="502920">
                <a:moveTo>
                  <a:pt x="2371725" y="0"/>
                </a:moveTo>
                <a:lnTo>
                  <a:pt x="1185798" y="0"/>
                </a:lnTo>
                <a:lnTo>
                  <a:pt x="1185798" y="502793"/>
                </a:lnTo>
                <a:lnTo>
                  <a:pt x="0" y="502793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6861047" y="4264152"/>
            <a:ext cx="103631" cy="1066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6943343" y="4306823"/>
            <a:ext cx="1119505" cy="160655"/>
          </a:xfrm>
          <a:custGeom>
            <a:avLst/>
            <a:gdLst/>
            <a:ahLst/>
            <a:cxnLst/>
            <a:rect l="l" t="t" r="r" b="b"/>
            <a:pathLst>
              <a:path w="1119504" h="160654">
                <a:moveTo>
                  <a:pt x="0" y="0"/>
                </a:moveTo>
                <a:lnTo>
                  <a:pt x="559688" y="0"/>
                </a:lnTo>
                <a:lnTo>
                  <a:pt x="559688" y="160146"/>
                </a:lnTo>
                <a:lnTo>
                  <a:pt x="1119504" y="160146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6031991" y="4657344"/>
            <a:ext cx="103632" cy="1066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6690359" y="1392936"/>
            <a:ext cx="2160270" cy="774065"/>
          </a:xfrm>
          <a:custGeom>
            <a:avLst/>
            <a:gdLst/>
            <a:ahLst/>
            <a:cxnLst/>
            <a:rect l="l" t="t" r="r" b="b"/>
            <a:pathLst>
              <a:path w="2160270" h="774064">
                <a:moveTo>
                  <a:pt x="2160270" y="0"/>
                </a:moveTo>
                <a:lnTo>
                  <a:pt x="758317" y="0"/>
                </a:lnTo>
                <a:lnTo>
                  <a:pt x="758317" y="773811"/>
                </a:lnTo>
                <a:lnTo>
                  <a:pt x="0" y="773811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5846064" y="2749295"/>
            <a:ext cx="100584" cy="1066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5925311" y="2212848"/>
            <a:ext cx="3091180" cy="553720"/>
          </a:xfrm>
          <a:custGeom>
            <a:avLst/>
            <a:gdLst/>
            <a:ahLst/>
            <a:cxnLst/>
            <a:rect l="l" t="t" r="r" b="b"/>
            <a:pathLst>
              <a:path w="3091179" h="553719">
                <a:moveTo>
                  <a:pt x="3090798" y="0"/>
                </a:moveTo>
                <a:lnTo>
                  <a:pt x="2035302" y="0"/>
                </a:lnTo>
                <a:lnTo>
                  <a:pt x="2035302" y="553592"/>
                </a:lnTo>
                <a:lnTo>
                  <a:pt x="0" y="553592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 txBox="1"/>
          <p:nvPr/>
        </p:nvSpPr>
        <p:spPr>
          <a:xfrm>
            <a:off x="7883397" y="1178814"/>
            <a:ext cx="17233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Loreto:</a:t>
            </a:r>
            <a:endParaRPr sz="1200" dirty="0">
              <a:latin typeface="Arial"/>
              <a:cs typeface="Arial"/>
            </a:endParaRPr>
          </a:p>
          <a:p>
            <a:pPr marL="55244">
              <a:lnSpc>
                <a:spcPct val="100000"/>
              </a:lnSpc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5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2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</a:t>
            </a:r>
            <a:r>
              <a:rPr sz="1200" spc="-5" dirty="0">
                <a:solidFill>
                  <a:srgbClr val="582E74"/>
                </a:solidFill>
                <a:latin typeface="Arial"/>
                <a:cs typeface="Arial"/>
              </a:rPr>
              <a:t>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83397" y="1544573"/>
            <a:ext cx="1054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1</a:t>
            </a:r>
            <a:r>
              <a:rPr sz="1200" b="1" spc="-2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beneficiario.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303520" y="3014472"/>
            <a:ext cx="103632" cy="1066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/>
          <p:nvPr/>
        </p:nvSpPr>
        <p:spPr>
          <a:xfrm>
            <a:off x="5364479" y="2767583"/>
            <a:ext cx="100584" cy="1066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5010911" y="2618232"/>
            <a:ext cx="103632" cy="106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/>
          <p:nvPr/>
        </p:nvSpPr>
        <p:spPr>
          <a:xfrm>
            <a:off x="4812791" y="2225039"/>
            <a:ext cx="103632" cy="1066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32"/>
          <p:cNvSpPr/>
          <p:nvPr/>
        </p:nvSpPr>
        <p:spPr>
          <a:xfrm>
            <a:off x="7613904" y="5157215"/>
            <a:ext cx="103632" cy="1066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33"/>
          <p:cNvSpPr/>
          <p:nvPr/>
        </p:nvSpPr>
        <p:spPr>
          <a:xfrm>
            <a:off x="7446264" y="5571744"/>
            <a:ext cx="103632" cy="10668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34"/>
          <p:cNvSpPr/>
          <p:nvPr/>
        </p:nvSpPr>
        <p:spPr>
          <a:xfrm>
            <a:off x="6858000" y="5178552"/>
            <a:ext cx="103632" cy="106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/>
          <p:nvPr/>
        </p:nvSpPr>
        <p:spPr>
          <a:xfrm>
            <a:off x="6428232" y="4462271"/>
            <a:ext cx="100584" cy="1066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36"/>
          <p:cNvSpPr/>
          <p:nvPr/>
        </p:nvSpPr>
        <p:spPr>
          <a:xfrm>
            <a:off x="5806440" y="4081271"/>
            <a:ext cx="103632" cy="106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37"/>
          <p:cNvSpPr/>
          <p:nvPr/>
        </p:nvSpPr>
        <p:spPr>
          <a:xfrm>
            <a:off x="6199632" y="3627120"/>
            <a:ext cx="100584" cy="1066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38"/>
          <p:cNvSpPr/>
          <p:nvPr/>
        </p:nvSpPr>
        <p:spPr>
          <a:xfrm>
            <a:off x="7644383" y="5178552"/>
            <a:ext cx="1070610" cy="121285"/>
          </a:xfrm>
          <a:custGeom>
            <a:avLst/>
            <a:gdLst/>
            <a:ahLst/>
            <a:cxnLst/>
            <a:rect l="l" t="t" r="r" b="b"/>
            <a:pathLst>
              <a:path w="1070609" h="121285">
                <a:moveTo>
                  <a:pt x="0" y="0"/>
                </a:moveTo>
                <a:lnTo>
                  <a:pt x="535305" y="0"/>
                </a:lnTo>
                <a:lnTo>
                  <a:pt x="535305" y="121031"/>
                </a:lnTo>
                <a:lnTo>
                  <a:pt x="1070483" y="121031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39"/>
          <p:cNvSpPr/>
          <p:nvPr/>
        </p:nvSpPr>
        <p:spPr>
          <a:xfrm>
            <a:off x="7534656" y="5654040"/>
            <a:ext cx="452120" cy="314325"/>
          </a:xfrm>
          <a:custGeom>
            <a:avLst/>
            <a:gdLst/>
            <a:ahLst/>
            <a:cxnLst/>
            <a:rect l="l" t="t" r="r" b="b"/>
            <a:pathLst>
              <a:path w="452120" h="314325">
                <a:moveTo>
                  <a:pt x="0" y="0"/>
                </a:moveTo>
                <a:lnTo>
                  <a:pt x="225933" y="0"/>
                </a:lnTo>
                <a:lnTo>
                  <a:pt x="225933" y="314020"/>
                </a:lnTo>
                <a:lnTo>
                  <a:pt x="451739" y="314020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40"/>
          <p:cNvSpPr/>
          <p:nvPr/>
        </p:nvSpPr>
        <p:spPr>
          <a:xfrm>
            <a:off x="3672840" y="1517903"/>
            <a:ext cx="1167765" cy="765810"/>
          </a:xfrm>
          <a:custGeom>
            <a:avLst/>
            <a:gdLst/>
            <a:ahLst/>
            <a:cxnLst/>
            <a:rect l="l" t="t" r="r" b="b"/>
            <a:pathLst>
              <a:path w="1167764" h="765810">
                <a:moveTo>
                  <a:pt x="1167384" y="765683"/>
                </a:moveTo>
                <a:lnTo>
                  <a:pt x="583692" y="765683"/>
                </a:lnTo>
                <a:lnTo>
                  <a:pt x="583692" y="0"/>
                </a:lnTo>
                <a:lnTo>
                  <a:pt x="0" y="0"/>
                </a:lnTo>
              </a:path>
            </a:pathLst>
          </a:custGeom>
          <a:ln w="12191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41"/>
          <p:cNvSpPr/>
          <p:nvPr/>
        </p:nvSpPr>
        <p:spPr>
          <a:xfrm>
            <a:off x="3468623" y="1959864"/>
            <a:ext cx="1556385" cy="671195"/>
          </a:xfrm>
          <a:custGeom>
            <a:avLst/>
            <a:gdLst/>
            <a:ahLst/>
            <a:cxnLst/>
            <a:rect l="l" t="t" r="r" b="b"/>
            <a:pathLst>
              <a:path w="1556385" h="671194">
                <a:moveTo>
                  <a:pt x="1556003" y="671195"/>
                </a:moveTo>
                <a:lnTo>
                  <a:pt x="495553" y="671195"/>
                </a:lnTo>
                <a:lnTo>
                  <a:pt x="495553" y="0"/>
                </a:lnTo>
                <a:lnTo>
                  <a:pt x="0" y="0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42"/>
          <p:cNvSpPr/>
          <p:nvPr/>
        </p:nvSpPr>
        <p:spPr>
          <a:xfrm>
            <a:off x="2307335" y="2435351"/>
            <a:ext cx="3025775" cy="391160"/>
          </a:xfrm>
          <a:custGeom>
            <a:avLst/>
            <a:gdLst/>
            <a:ahLst/>
            <a:cxnLst/>
            <a:rect l="l" t="t" r="r" b="b"/>
            <a:pathLst>
              <a:path w="3025775" h="391160">
                <a:moveTo>
                  <a:pt x="3025521" y="391160"/>
                </a:moveTo>
                <a:lnTo>
                  <a:pt x="1136268" y="391160"/>
                </a:lnTo>
                <a:lnTo>
                  <a:pt x="1136268" y="0"/>
                </a:lnTo>
                <a:lnTo>
                  <a:pt x="0" y="0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43"/>
          <p:cNvSpPr/>
          <p:nvPr/>
        </p:nvSpPr>
        <p:spPr>
          <a:xfrm>
            <a:off x="2837688" y="3087623"/>
            <a:ext cx="2494915" cy="254000"/>
          </a:xfrm>
          <a:custGeom>
            <a:avLst/>
            <a:gdLst/>
            <a:ahLst/>
            <a:cxnLst/>
            <a:rect l="l" t="t" r="r" b="b"/>
            <a:pathLst>
              <a:path w="2494915" h="254000">
                <a:moveTo>
                  <a:pt x="2494661" y="0"/>
                </a:moveTo>
                <a:lnTo>
                  <a:pt x="1247266" y="0"/>
                </a:lnTo>
                <a:lnTo>
                  <a:pt x="1247266" y="253746"/>
                </a:lnTo>
                <a:lnTo>
                  <a:pt x="0" y="253746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44"/>
          <p:cNvSpPr/>
          <p:nvPr/>
        </p:nvSpPr>
        <p:spPr>
          <a:xfrm>
            <a:off x="6184391" y="5254752"/>
            <a:ext cx="741045" cy="622935"/>
          </a:xfrm>
          <a:custGeom>
            <a:avLst/>
            <a:gdLst/>
            <a:ahLst/>
            <a:cxnLst/>
            <a:rect l="l" t="t" r="r" b="b"/>
            <a:pathLst>
              <a:path w="741045" h="622935">
                <a:moveTo>
                  <a:pt x="702056" y="0"/>
                </a:moveTo>
                <a:lnTo>
                  <a:pt x="740917" y="0"/>
                </a:lnTo>
                <a:lnTo>
                  <a:pt x="740917" y="622871"/>
                </a:lnTo>
                <a:lnTo>
                  <a:pt x="0" y="622871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/>
          <p:nvPr/>
        </p:nvSpPr>
        <p:spPr>
          <a:xfrm>
            <a:off x="4794503" y="4700015"/>
            <a:ext cx="1289050" cy="485140"/>
          </a:xfrm>
          <a:custGeom>
            <a:avLst/>
            <a:gdLst/>
            <a:ahLst/>
            <a:cxnLst/>
            <a:rect l="l" t="t" r="r" b="b"/>
            <a:pathLst>
              <a:path w="1289050" h="485139">
                <a:moveTo>
                  <a:pt x="1288923" y="0"/>
                </a:moveTo>
                <a:lnTo>
                  <a:pt x="1182370" y="0"/>
                </a:lnTo>
                <a:lnTo>
                  <a:pt x="1182370" y="484631"/>
                </a:lnTo>
                <a:lnTo>
                  <a:pt x="0" y="484631"/>
                </a:lnTo>
              </a:path>
            </a:pathLst>
          </a:custGeom>
          <a:ln w="12191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object 46"/>
          <p:cNvSpPr/>
          <p:nvPr/>
        </p:nvSpPr>
        <p:spPr>
          <a:xfrm>
            <a:off x="4315967" y="4520184"/>
            <a:ext cx="2143125" cy="1018540"/>
          </a:xfrm>
          <a:custGeom>
            <a:avLst/>
            <a:gdLst/>
            <a:ahLst/>
            <a:cxnLst/>
            <a:rect l="l" t="t" r="r" b="b"/>
            <a:pathLst>
              <a:path w="2143125" h="1018539">
                <a:moveTo>
                  <a:pt x="2134108" y="0"/>
                </a:moveTo>
                <a:lnTo>
                  <a:pt x="2142871" y="0"/>
                </a:lnTo>
                <a:lnTo>
                  <a:pt x="2142871" y="1018413"/>
                </a:lnTo>
                <a:lnTo>
                  <a:pt x="0" y="1018413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object 47"/>
          <p:cNvSpPr/>
          <p:nvPr/>
        </p:nvSpPr>
        <p:spPr>
          <a:xfrm>
            <a:off x="3215639" y="3694176"/>
            <a:ext cx="2955290" cy="847090"/>
          </a:xfrm>
          <a:custGeom>
            <a:avLst/>
            <a:gdLst/>
            <a:ahLst/>
            <a:cxnLst/>
            <a:rect l="l" t="t" r="r" b="b"/>
            <a:pathLst>
              <a:path w="2955290" h="847089">
                <a:moveTo>
                  <a:pt x="2955163" y="0"/>
                </a:moveTo>
                <a:lnTo>
                  <a:pt x="1477645" y="0"/>
                </a:lnTo>
                <a:lnTo>
                  <a:pt x="1477645" y="846963"/>
                </a:lnTo>
                <a:lnTo>
                  <a:pt x="0" y="846963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object 48"/>
          <p:cNvSpPr/>
          <p:nvPr/>
        </p:nvSpPr>
        <p:spPr>
          <a:xfrm>
            <a:off x="1813560" y="4130040"/>
            <a:ext cx="4007485" cy="617220"/>
          </a:xfrm>
          <a:custGeom>
            <a:avLst/>
            <a:gdLst/>
            <a:ahLst/>
            <a:cxnLst/>
            <a:rect l="l" t="t" r="r" b="b"/>
            <a:pathLst>
              <a:path w="4007485" h="617220">
                <a:moveTo>
                  <a:pt x="4006977" y="0"/>
                </a:moveTo>
                <a:lnTo>
                  <a:pt x="3657473" y="0"/>
                </a:lnTo>
                <a:lnTo>
                  <a:pt x="3657473" y="616966"/>
                </a:lnTo>
                <a:lnTo>
                  <a:pt x="0" y="616966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object 49"/>
          <p:cNvSpPr/>
          <p:nvPr/>
        </p:nvSpPr>
        <p:spPr>
          <a:xfrm>
            <a:off x="6437376" y="3822191"/>
            <a:ext cx="3690620" cy="180340"/>
          </a:xfrm>
          <a:custGeom>
            <a:avLst/>
            <a:gdLst/>
            <a:ahLst/>
            <a:cxnLst/>
            <a:rect l="l" t="t" r="r" b="b"/>
            <a:pathLst>
              <a:path w="3690620" h="180339">
                <a:moveTo>
                  <a:pt x="0" y="180212"/>
                </a:moveTo>
                <a:lnTo>
                  <a:pt x="3028442" y="180212"/>
                </a:lnTo>
                <a:lnTo>
                  <a:pt x="3028442" y="0"/>
                </a:lnTo>
                <a:lnTo>
                  <a:pt x="3690366" y="0"/>
                </a:lnTo>
              </a:path>
            </a:pathLst>
          </a:custGeom>
          <a:ln w="12192">
            <a:solidFill>
              <a:srgbClr val="D20911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0" name="object 50"/>
          <p:cNvSpPr txBox="1"/>
          <p:nvPr/>
        </p:nvSpPr>
        <p:spPr>
          <a:xfrm>
            <a:off x="2622550" y="1133983"/>
            <a:ext cx="16046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6F2F9F"/>
                </a:solidFill>
                <a:latin typeface="Arial"/>
                <a:cs typeface="Arial"/>
              </a:rPr>
              <a:t>Piura: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6F2F9F"/>
                </a:solidFill>
                <a:latin typeface="Arial"/>
                <a:cs typeface="Arial"/>
              </a:rPr>
              <a:t>8 </a:t>
            </a:r>
            <a:r>
              <a:rPr sz="1100" b="1" spc="-5" dirty="0">
                <a:solidFill>
                  <a:srgbClr val="582E74"/>
                </a:solidFill>
                <a:latin typeface="Arial"/>
                <a:cs typeface="Arial"/>
              </a:rPr>
              <a:t>postulantes </a:t>
            </a:r>
            <a:r>
              <a:rPr sz="1200" b="1" spc="5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5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58720" y="1499996"/>
            <a:ext cx="1760855" cy="546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6275">
              <a:lnSpc>
                <a:spcPts val="133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2</a:t>
            </a:r>
            <a:r>
              <a:rPr sz="1200" b="1" spc="-7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1330"/>
              </a:lnSpc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Lambayeque: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5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2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958720" y="2020570"/>
            <a:ext cx="10966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0</a:t>
            </a:r>
            <a:r>
              <a:rPr sz="1200" b="1" spc="-7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069719" y="2762250"/>
            <a:ext cx="9042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La</a:t>
            </a:r>
            <a:r>
              <a:rPr sz="1200" b="1" spc="-6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Libertad: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069719" y="2945129"/>
            <a:ext cx="1762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22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6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069719" y="3127705"/>
            <a:ext cx="110045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2</a:t>
            </a:r>
            <a:r>
              <a:rPr sz="1200" b="1" spc="-5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698242" y="3397707"/>
            <a:ext cx="1680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Ancash: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2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3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698242" y="3764026"/>
            <a:ext cx="10966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0</a:t>
            </a:r>
            <a:r>
              <a:rPr sz="1200" b="1" spc="-7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201013" y="3904869"/>
            <a:ext cx="535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6F2F9F"/>
                </a:solidFill>
                <a:latin typeface="Arial"/>
                <a:cs typeface="Arial"/>
              </a:rPr>
              <a:t>Call</a:t>
            </a:r>
            <a:r>
              <a:rPr sz="1200" b="1" dirty="0">
                <a:solidFill>
                  <a:srgbClr val="6F2F9F"/>
                </a:solidFill>
                <a:latin typeface="Arial"/>
                <a:cs typeface="Arial"/>
              </a:rPr>
              <a:t>a</a:t>
            </a:r>
            <a:r>
              <a:rPr sz="1200" b="1" spc="5" dirty="0">
                <a:solidFill>
                  <a:srgbClr val="6F2F9F"/>
                </a:solidFill>
                <a:latin typeface="Arial"/>
                <a:cs typeface="Arial"/>
              </a:rPr>
              <a:t>o</a:t>
            </a:r>
            <a:r>
              <a:rPr sz="1200" b="1" dirty="0">
                <a:solidFill>
                  <a:srgbClr val="6F2F9F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201013" y="4087748"/>
            <a:ext cx="17621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6F2F9F"/>
                </a:solidFill>
                <a:latin typeface="Arial"/>
                <a:cs typeface="Arial"/>
              </a:rPr>
              <a:t>10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postulantes </a:t>
            </a:r>
            <a:r>
              <a:rPr sz="1200" b="1" dirty="0">
                <a:solidFill>
                  <a:srgbClr val="6F2F9F"/>
                </a:solidFill>
                <a:latin typeface="Arial"/>
                <a:cs typeface="Arial"/>
              </a:rPr>
              <a:t>de</a:t>
            </a:r>
            <a:r>
              <a:rPr sz="1200" b="1" spc="-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6F2F9F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1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 beneficiario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201013" y="4591050"/>
            <a:ext cx="4330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" dirty="0">
                <a:solidFill>
                  <a:srgbClr val="582E74"/>
                </a:solidFill>
                <a:latin typeface="Arial"/>
                <a:cs typeface="Arial"/>
              </a:rPr>
              <a:t>L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i</a:t>
            </a:r>
            <a:r>
              <a:rPr sz="1200" b="1" spc="-15" dirty="0">
                <a:solidFill>
                  <a:srgbClr val="582E74"/>
                </a:solidFill>
                <a:latin typeface="Arial"/>
                <a:cs typeface="Arial"/>
              </a:rPr>
              <a:t>m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201013" y="4773929"/>
            <a:ext cx="184721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375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5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48</a:t>
            </a:r>
            <a:r>
              <a:rPr sz="1200" b="1" spc="-2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beneficiarios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129152" y="4002735"/>
            <a:ext cx="5276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P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a</a:t>
            </a:r>
            <a:r>
              <a:rPr sz="1200" b="1" spc="5" dirty="0">
                <a:solidFill>
                  <a:srgbClr val="582E74"/>
                </a:solidFill>
                <a:latin typeface="Arial"/>
                <a:cs typeface="Arial"/>
              </a:rPr>
              <a:t>s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c</a:t>
            </a:r>
            <a:r>
              <a:rPr sz="1200" b="1" spc="10" dirty="0">
                <a:solidFill>
                  <a:srgbClr val="582E74"/>
                </a:solidFill>
                <a:latin typeface="Arial"/>
                <a:cs typeface="Arial"/>
              </a:rPr>
              <a:t>o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129152" y="4186173"/>
            <a:ext cx="16802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2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3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129152" y="4369054"/>
            <a:ext cx="1010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1</a:t>
            </a:r>
            <a:r>
              <a:rPr sz="1200" b="1" spc="-3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beneficiario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193795" y="4758054"/>
            <a:ext cx="1680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6F2F9F"/>
                </a:solidFill>
                <a:latin typeface="Arial"/>
                <a:cs typeface="Arial"/>
              </a:rPr>
              <a:t>Ica: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6F2F9F"/>
                </a:solidFill>
                <a:latin typeface="Arial"/>
                <a:cs typeface="Arial"/>
              </a:rPr>
              <a:t>4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3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193795" y="5123815"/>
            <a:ext cx="1139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0</a:t>
            </a:r>
            <a:r>
              <a:rPr sz="1200" b="1" spc="-7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535807" y="5360923"/>
            <a:ext cx="791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80" dirty="0">
                <a:solidFill>
                  <a:srgbClr val="582E74"/>
                </a:solidFill>
                <a:latin typeface="Arial"/>
                <a:cs typeface="Arial"/>
              </a:rPr>
              <a:t>A</a:t>
            </a:r>
            <a:r>
              <a:rPr sz="1200" b="1" spc="-25" dirty="0">
                <a:solidFill>
                  <a:srgbClr val="582E74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ac</a:t>
            </a:r>
            <a:r>
              <a:rPr sz="1200" b="1" spc="-15" dirty="0">
                <a:solidFill>
                  <a:srgbClr val="582E74"/>
                </a:solidFill>
                <a:latin typeface="Arial"/>
                <a:cs typeface="Arial"/>
              </a:rPr>
              <a:t>u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c</a:t>
            </a:r>
            <a:r>
              <a:rPr sz="1200" b="1" spc="-15" dirty="0">
                <a:solidFill>
                  <a:srgbClr val="582E74"/>
                </a:solidFill>
                <a:latin typeface="Arial"/>
                <a:cs typeface="Arial"/>
              </a:rPr>
              <a:t>h</a:t>
            </a:r>
            <a:r>
              <a:rPr sz="1200" b="1" spc="5" dirty="0">
                <a:solidFill>
                  <a:srgbClr val="582E74"/>
                </a:solidFill>
                <a:latin typeface="Arial"/>
                <a:cs typeface="Arial"/>
              </a:rPr>
              <a:t>o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535807" y="5543499"/>
            <a:ext cx="1680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6 postulantes de</a:t>
            </a:r>
            <a:r>
              <a:rPr sz="1200" b="1" spc="-9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1 beneficiario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412740" y="5646216"/>
            <a:ext cx="734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Arequipa: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412740" y="5829096"/>
            <a:ext cx="1762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27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  6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beneficiados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107171" y="5595315"/>
            <a:ext cx="16802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solidFill>
                  <a:srgbClr val="6F2F9F"/>
                </a:solidFill>
                <a:latin typeface="Arial"/>
                <a:cs typeface="Arial"/>
              </a:rPr>
              <a:t>Tacna: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6F2F9F"/>
                </a:solidFill>
                <a:latin typeface="Arial"/>
                <a:cs typeface="Arial"/>
              </a:rPr>
              <a:t>9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3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0</a:t>
            </a: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758555" y="5024754"/>
            <a:ext cx="17621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6F2F9F"/>
                </a:solidFill>
                <a:latin typeface="Arial"/>
                <a:cs typeface="Arial"/>
              </a:rPr>
              <a:t>Puno:</a:t>
            </a:r>
            <a:endParaRPr sz="12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b="1" spc="-5" dirty="0">
                <a:solidFill>
                  <a:srgbClr val="6F2F9F"/>
                </a:solidFill>
                <a:latin typeface="Arial"/>
                <a:cs typeface="Arial"/>
              </a:rPr>
              <a:t>12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  0</a:t>
            </a: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059293" y="4263897"/>
            <a:ext cx="1762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Cusco:</a:t>
            </a:r>
            <a:endParaRPr sz="12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25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  4</a:t>
            </a: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211057" y="2689352"/>
            <a:ext cx="609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Uc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a</a:t>
            </a:r>
            <a:r>
              <a:rPr sz="1200" b="1" spc="-25" dirty="0">
                <a:solidFill>
                  <a:srgbClr val="582E74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li: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211057" y="2872232"/>
            <a:ext cx="16802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1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r>
              <a:rPr sz="1200" b="1" spc="-3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1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 beneficiario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698863" y="3623309"/>
            <a:ext cx="478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J</a:t>
            </a:r>
            <a:r>
              <a:rPr sz="1200" b="1" spc="-15" dirty="0">
                <a:solidFill>
                  <a:srgbClr val="582E74"/>
                </a:solidFill>
                <a:latin typeface="Arial"/>
                <a:cs typeface="Arial"/>
              </a:rPr>
              <a:t>un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í</a:t>
            </a:r>
            <a:r>
              <a:rPr sz="1200" b="1" spc="-15" dirty="0">
                <a:solidFill>
                  <a:srgbClr val="582E74"/>
                </a:solidFill>
                <a:latin typeface="Arial"/>
                <a:cs typeface="Arial"/>
              </a:rPr>
              <a:t>n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698863" y="3806190"/>
            <a:ext cx="1680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5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  0</a:t>
            </a: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741157" y="3397707"/>
            <a:ext cx="16802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Huánuco:</a:t>
            </a:r>
            <a:endParaRPr sz="12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2 postulantes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de </a:t>
            </a: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artes.  0</a:t>
            </a: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067802" y="2023998"/>
            <a:ext cx="8534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San</a:t>
            </a:r>
            <a:r>
              <a:rPr sz="1200" b="1" spc="-4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Martin: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067802" y="2206878"/>
            <a:ext cx="1681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582E74"/>
                </a:solidFill>
                <a:latin typeface="Arial"/>
                <a:cs typeface="Arial"/>
              </a:rPr>
              <a:t>1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postulantes de</a:t>
            </a:r>
            <a:r>
              <a:rPr sz="1200" b="1" spc="-9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artes.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0</a:t>
            </a:r>
            <a:r>
              <a:rPr sz="1200" b="1" spc="-1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582E74"/>
                </a:solidFill>
                <a:latin typeface="Arial"/>
                <a:cs typeface="Arial"/>
              </a:rPr>
              <a:t>beneficiarios.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1" name="object 81"/>
          <p:cNvSpPr txBox="1">
            <a:spLocks noGrp="1"/>
          </p:cNvSpPr>
          <p:nvPr>
            <p:ph type="title"/>
          </p:nvPr>
        </p:nvSpPr>
        <p:spPr>
          <a:xfrm>
            <a:off x="1287525" y="185419"/>
            <a:ext cx="1007491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17830" marR="5080" indent="-405765">
              <a:lnSpc>
                <a:spcPct val="100000"/>
              </a:lnSpc>
              <a:spcBef>
                <a:spcPts val="90"/>
              </a:spcBef>
            </a:pPr>
            <a:r>
              <a:rPr sz="2000" b="1" spc="-5" dirty="0">
                <a:solidFill>
                  <a:srgbClr val="3B1F4E"/>
                </a:solidFill>
                <a:latin typeface="Arial"/>
                <a:cs typeface="Arial"/>
              </a:rPr>
              <a:t>¿Cómo nos fue </a:t>
            </a:r>
            <a:r>
              <a:rPr sz="2000" b="1" spc="-10" dirty="0">
                <a:solidFill>
                  <a:srgbClr val="3B1F4E"/>
                </a:solidFill>
                <a:latin typeface="Arial"/>
                <a:cs typeface="Arial"/>
              </a:rPr>
              <a:t>en las </a:t>
            </a:r>
            <a:r>
              <a:rPr sz="2000" b="1" spc="-5" dirty="0">
                <a:solidFill>
                  <a:srgbClr val="3B1F4E"/>
                </a:solidFill>
                <a:latin typeface="Arial"/>
                <a:cs typeface="Arial"/>
              </a:rPr>
              <a:t>postulaciones y </a:t>
            </a:r>
            <a:r>
              <a:rPr sz="2000" b="1" spc="-10" dirty="0">
                <a:solidFill>
                  <a:srgbClr val="3B1F4E"/>
                </a:solidFill>
                <a:latin typeface="Arial"/>
                <a:cs typeface="Arial"/>
              </a:rPr>
              <a:t>proyectos </a:t>
            </a:r>
            <a:r>
              <a:rPr sz="2000" b="1" spc="-5" dirty="0">
                <a:solidFill>
                  <a:srgbClr val="3B1F4E"/>
                </a:solidFill>
                <a:latin typeface="Arial"/>
                <a:cs typeface="Arial"/>
              </a:rPr>
              <a:t>beneficiados en los </a:t>
            </a:r>
            <a:r>
              <a:rPr sz="2000" b="1" spc="-10" dirty="0">
                <a:solidFill>
                  <a:srgbClr val="3B1F4E"/>
                </a:solidFill>
                <a:latin typeface="Arial"/>
                <a:cs typeface="Arial"/>
              </a:rPr>
              <a:t>concursos </a:t>
            </a:r>
            <a:r>
              <a:rPr sz="2000" b="1" spc="-5" dirty="0">
                <a:solidFill>
                  <a:srgbClr val="3B1F4E"/>
                </a:solidFill>
                <a:latin typeface="Arial"/>
                <a:cs typeface="Arial"/>
              </a:rPr>
              <a:t>de  estímulos </a:t>
            </a:r>
            <a:r>
              <a:rPr sz="2000" b="1" spc="-10" dirty="0">
                <a:solidFill>
                  <a:srgbClr val="3B1F4E"/>
                </a:solidFill>
                <a:latin typeface="Arial"/>
                <a:cs typeface="Arial"/>
              </a:rPr>
              <a:t>económicos para </a:t>
            </a:r>
            <a:r>
              <a:rPr sz="2000" b="1" spc="-5" dirty="0">
                <a:solidFill>
                  <a:srgbClr val="3B1F4E"/>
                </a:solidFill>
                <a:latin typeface="Arial"/>
                <a:cs typeface="Arial"/>
              </a:rPr>
              <a:t>las </a:t>
            </a:r>
            <a:r>
              <a:rPr sz="2000" b="1" spc="-10" dirty="0">
                <a:solidFill>
                  <a:srgbClr val="3B1F4E"/>
                </a:solidFill>
                <a:latin typeface="Arial"/>
                <a:cs typeface="Arial"/>
              </a:rPr>
              <a:t>artes escénicas, </a:t>
            </a:r>
            <a:r>
              <a:rPr sz="2000" b="1" spc="-5" dirty="0">
                <a:solidFill>
                  <a:srgbClr val="3B1F4E"/>
                </a:solidFill>
                <a:latin typeface="Arial"/>
                <a:cs typeface="Arial"/>
              </a:rPr>
              <a:t>visuales y </a:t>
            </a:r>
            <a:r>
              <a:rPr sz="2000" b="1" spc="-10" dirty="0">
                <a:solidFill>
                  <a:srgbClr val="3B1F4E"/>
                </a:solidFill>
                <a:latin typeface="Arial"/>
                <a:cs typeface="Arial"/>
              </a:rPr>
              <a:t>música </a:t>
            </a:r>
            <a:r>
              <a:rPr sz="2000" b="1" spc="-5" dirty="0">
                <a:solidFill>
                  <a:srgbClr val="3B1F4E"/>
                </a:solidFill>
                <a:latin typeface="Arial"/>
                <a:cs typeface="Arial"/>
              </a:rPr>
              <a:t>del</a:t>
            </a:r>
            <a:r>
              <a:rPr sz="2000" b="1" spc="190" dirty="0">
                <a:solidFill>
                  <a:srgbClr val="3B1F4E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3B1F4E"/>
                </a:solidFill>
                <a:latin typeface="Arial"/>
                <a:cs typeface="Arial"/>
              </a:rPr>
              <a:t>2018?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31291" y="5433059"/>
            <a:ext cx="1957070" cy="954405"/>
          </a:xfrm>
          <a:prstGeom prst="rect">
            <a:avLst/>
          </a:prstGeom>
          <a:ln w="57912">
            <a:solidFill>
              <a:srgbClr val="C9ACDD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40"/>
              </a:spcBef>
            </a:pPr>
            <a:r>
              <a:rPr sz="1400" b="1" spc="-5" dirty="0">
                <a:solidFill>
                  <a:srgbClr val="582E74"/>
                </a:solidFill>
                <a:latin typeface="Arial"/>
                <a:cs typeface="Arial"/>
              </a:rPr>
              <a:t>PERÚ</a:t>
            </a:r>
            <a:r>
              <a:rPr sz="1400" spc="-5" dirty="0">
                <a:solidFill>
                  <a:srgbClr val="582E74"/>
                </a:solidFill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 marL="90170">
              <a:lnSpc>
                <a:spcPct val="100000"/>
              </a:lnSpc>
            </a:pPr>
            <a:r>
              <a:rPr sz="1400" spc="-10" dirty="0">
                <a:solidFill>
                  <a:srgbClr val="582E74"/>
                </a:solidFill>
                <a:latin typeface="Arial"/>
                <a:cs typeface="Arial"/>
              </a:rPr>
              <a:t>526 postulaciones</a:t>
            </a:r>
            <a:r>
              <a:rPr sz="1400" spc="55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82E74"/>
                </a:solidFill>
                <a:latin typeface="Arial"/>
                <a:cs typeface="Arial"/>
              </a:rPr>
              <a:t>de</a:t>
            </a:r>
            <a:endParaRPr sz="1400" dirty="0">
              <a:latin typeface="Arial"/>
              <a:cs typeface="Arial"/>
            </a:endParaRPr>
          </a:p>
          <a:p>
            <a:pPr marL="90170" marR="349885">
              <a:lnSpc>
                <a:spcPct val="100000"/>
              </a:lnSpc>
            </a:pPr>
            <a:r>
              <a:rPr sz="1400" spc="-15" dirty="0">
                <a:solidFill>
                  <a:srgbClr val="582E74"/>
                </a:solidFill>
                <a:latin typeface="Arial"/>
                <a:cs typeface="Arial"/>
              </a:rPr>
              <a:t>proyectos </a:t>
            </a:r>
            <a:r>
              <a:rPr sz="1400" spc="-5" dirty="0">
                <a:solidFill>
                  <a:srgbClr val="582E74"/>
                </a:solidFill>
                <a:latin typeface="Arial"/>
                <a:cs typeface="Arial"/>
              </a:rPr>
              <a:t>de artes.  68</a:t>
            </a:r>
            <a:r>
              <a:rPr sz="1400" dirty="0">
                <a:solidFill>
                  <a:srgbClr val="582E74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582E74"/>
                </a:solidFill>
                <a:latin typeface="Arial"/>
                <a:cs typeface="Arial"/>
              </a:rPr>
              <a:t>beneficiarios.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0" y="5885688"/>
                </a:moveTo>
                <a:lnTo>
                  <a:pt x="12188951" y="5885688"/>
                </a:lnTo>
                <a:lnTo>
                  <a:pt x="12188952" y="0"/>
                </a:lnTo>
                <a:lnTo>
                  <a:pt x="0" y="0"/>
                </a:lnTo>
                <a:lnTo>
                  <a:pt x="0" y="5885688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662997" y="764899"/>
            <a:ext cx="48634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C1E0FD"/>
                </a:solidFill>
                <a:latin typeface="Arial"/>
                <a:cs typeface="Arial"/>
              </a:rPr>
              <a:t>En </a:t>
            </a:r>
            <a:r>
              <a:rPr sz="2800" b="1" dirty="0">
                <a:solidFill>
                  <a:srgbClr val="C1E0FD"/>
                </a:solidFill>
                <a:latin typeface="Arial"/>
                <a:cs typeface="Arial"/>
              </a:rPr>
              <a:t>2019 </a:t>
            </a:r>
            <a:r>
              <a:rPr sz="2400" b="1" dirty="0">
                <a:solidFill>
                  <a:srgbClr val="C1E0FD"/>
                </a:solidFill>
                <a:latin typeface="Arial"/>
                <a:cs typeface="Arial"/>
              </a:rPr>
              <a:t>se espera un mínimo</a:t>
            </a:r>
            <a:r>
              <a:rPr sz="2400" b="1" spc="-125" dirty="0">
                <a:solidFill>
                  <a:srgbClr val="C1E0FD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C1E0FD"/>
                </a:solidFill>
                <a:latin typeface="Arial"/>
                <a:cs typeface="Arial"/>
              </a:rPr>
              <a:t>de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05379" y="1239879"/>
            <a:ext cx="77260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Arial"/>
                <a:cs typeface="Arial"/>
              </a:rPr>
              <a:t>69 </a:t>
            </a:r>
            <a:r>
              <a:rPr sz="4800" b="1" spc="-10" dirty="0">
                <a:latin typeface="Arial"/>
                <a:cs typeface="Arial"/>
              </a:rPr>
              <a:t>proyectos</a:t>
            </a:r>
            <a:r>
              <a:rPr sz="4800" b="1" spc="50" dirty="0">
                <a:latin typeface="Arial"/>
                <a:cs typeface="Arial"/>
              </a:rPr>
              <a:t> </a:t>
            </a:r>
            <a:r>
              <a:rPr sz="4800" b="1" dirty="0">
                <a:latin typeface="Arial"/>
                <a:cs typeface="Arial"/>
              </a:rPr>
              <a:t>beneficiarios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05000" y="2126514"/>
            <a:ext cx="8726805" cy="22878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75"/>
              </a:lnSpc>
              <a:spcBef>
                <a:spcPts val="100"/>
              </a:spcBef>
            </a:pPr>
            <a:r>
              <a:rPr sz="2400" b="1" dirty="0">
                <a:solidFill>
                  <a:srgbClr val="C1E0FD"/>
                </a:solidFill>
                <a:latin typeface="Arial"/>
                <a:cs typeface="Arial"/>
              </a:rPr>
              <a:t>de las artes escénicas, </a:t>
            </a:r>
            <a:r>
              <a:rPr sz="2400" b="1" spc="-5" dirty="0">
                <a:solidFill>
                  <a:srgbClr val="C1E0FD"/>
                </a:solidFill>
                <a:latin typeface="Arial"/>
                <a:cs typeface="Arial"/>
              </a:rPr>
              <a:t>visuales </a:t>
            </a:r>
            <a:r>
              <a:rPr sz="2400" b="1" dirty="0">
                <a:solidFill>
                  <a:srgbClr val="C1E0FD"/>
                </a:solidFill>
                <a:latin typeface="Arial"/>
                <a:cs typeface="Arial"/>
              </a:rPr>
              <a:t>y música a </a:t>
            </a:r>
            <a:r>
              <a:rPr sz="2400" b="1" spc="-10" dirty="0" err="1">
                <a:solidFill>
                  <a:srgbClr val="C1E0FD"/>
                </a:solidFill>
                <a:latin typeface="Arial"/>
                <a:cs typeface="Arial"/>
              </a:rPr>
              <a:t>nivel</a:t>
            </a:r>
            <a:r>
              <a:rPr sz="2400" b="1" spc="-140" dirty="0">
                <a:solidFill>
                  <a:srgbClr val="C1E0FD"/>
                </a:solidFill>
                <a:latin typeface="Arial"/>
                <a:cs typeface="Arial"/>
              </a:rPr>
              <a:t> </a:t>
            </a:r>
            <a:r>
              <a:rPr sz="2400" b="1" dirty="0" err="1" smtClean="0">
                <a:solidFill>
                  <a:srgbClr val="C1E0FD"/>
                </a:solidFill>
                <a:latin typeface="Arial"/>
                <a:cs typeface="Arial"/>
              </a:rPr>
              <a:t>nacional</a:t>
            </a:r>
            <a:r>
              <a:rPr lang="es-MX" sz="2400" dirty="0">
                <a:latin typeface="Arial"/>
                <a:cs typeface="Arial"/>
              </a:rPr>
              <a:t> </a:t>
            </a:r>
            <a:r>
              <a:rPr sz="2800" b="1" spc="-5" dirty="0" err="1" smtClean="0">
                <a:solidFill>
                  <a:srgbClr val="C1E0FD"/>
                </a:solidFill>
                <a:latin typeface="Arial"/>
                <a:cs typeface="Arial"/>
              </a:rPr>
              <a:t>que</a:t>
            </a:r>
            <a:r>
              <a:rPr sz="2800" b="1" spc="-5" dirty="0" smtClean="0">
                <a:solidFill>
                  <a:srgbClr val="C1E0FD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C1E0FD"/>
                </a:solidFill>
                <a:latin typeface="Arial"/>
                <a:cs typeface="Arial"/>
              </a:rPr>
              <a:t>accederán </a:t>
            </a:r>
            <a:r>
              <a:rPr sz="2800" b="1" spc="5" dirty="0">
                <a:solidFill>
                  <a:srgbClr val="C1E0FD"/>
                </a:solidFill>
                <a:latin typeface="Arial"/>
                <a:cs typeface="Arial"/>
              </a:rPr>
              <a:t>a </a:t>
            </a:r>
            <a:r>
              <a:rPr sz="2800" b="1" spc="-5" dirty="0">
                <a:solidFill>
                  <a:srgbClr val="C1E0FD"/>
                </a:solidFill>
                <a:latin typeface="Arial"/>
                <a:cs typeface="Arial"/>
              </a:rPr>
              <a:t>un fondo </a:t>
            </a:r>
            <a:r>
              <a:rPr sz="2800" b="1" dirty="0">
                <a:solidFill>
                  <a:srgbClr val="C1E0FD"/>
                </a:solidFill>
                <a:latin typeface="Arial"/>
                <a:cs typeface="Arial"/>
              </a:rPr>
              <a:t>total </a:t>
            </a:r>
            <a:r>
              <a:rPr sz="2800" b="1" spc="-5" dirty="0">
                <a:solidFill>
                  <a:srgbClr val="C1E0FD"/>
                </a:solidFill>
                <a:latin typeface="Arial"/>
                <a:cs typeface="Arial"/>
              </a:rPr>
              <a:t>no </a:t>
            </a:r>
            <a:r>
              <a:rPr sz="2800" b="1" dirty="0">
                <a:solidFill>
                  <a:srgbClr val="C1E0FD"/>
                </a:solidFill>
                <a:latin typeface="Arial"/>
                <a:cs typeface="Arial"/>
              </a:rPr>
              <a:t>reembolsable</a:t>
            </a:r>
            <a:r>
              <a:rPr sz="2800" b="1" spc="-15" dirty="0">
                <a:solidFill>
                  <a:srgbClr val="C1E0FD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1E0FD"/>
                </a:solidFill>
                <a:latin typeface="Arial"/>
                <a:cs typeface="Arial"/>
              </a:rPr>
              <a:t>de</a:t>
            </a:r>
            <a:endParaRPr sz="2800" dirty="0">
              <a:latin typeface="Arial"/>
              <a:cs typeface="Arial"/>
            </a:endParaRPr>
          </a:p>
          <a:p>
            <a:pPr marL="9525" algn="ctr">
              <a:lnSpc>
                <a:spcPts val="7870"/>
              </a:lnSpc>
            </a:pPr>
            <a:r>
              <a:rPr sz="4800" b="1" dirty="0">
                <a:solidFill>
                  <a:srgbClr val="FFFFFF"/>
                </a:solidFill>
                <a:latin typeface="Arial"/>
                <a:cs typeface="Arial"/>
              </a:rPr>
              <a:t>S/. </a:t>
            </a:r>
            <a:r>
              <a:rPr sz="6600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6000" b="1" spc="-5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sz="6000" b="1" spc="-3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400" b="1" dirty="0">
                <a:solidFill>
                  <a:srgbClr val="FFFFFF"/>
                </a:solidFill>
                <a:latin typeface="Arial"/>
                <a:cs typeface="Arial"/>
              </a:rPr>
              <a:t>705,000</a:t>
            </a:r>
            <a:endParaRPr sz="5400" dirty="0">
              <a:latin typeface="Arial"/>
              <a:cs typeface="Arial"/>
            </a:endParaRPr>
          </a:p>
          <a:p>
            <a:pPr marL="942340" algn="ctr">
              <a:lnSpc>
                <a:spcPct val="100000"/>
              </a:lnSpc>
              <a:spcBef>
                <a:spcPts val="229"/>
              </a:spcBef>
            </a:pPr>
            <a:r>
              <a:rPr sz="2800" b="1" spc="-10" dirty="0" smtClean="0">
                <a:solidFill>
                  <a:srgbClr val="C1E0FD"/>
                </a:solidFill>
                <a:latin typeface="Arial"/>
                <a:cs typeface="Arial"/>
              </a:rPr>
              <a:t>en </a:t>
            </a:r>
            <a:r>
              <a:rPr sz="2800" b="1" spc="-5" dirty="0">
                <a:solidFill>
                  <a:srgbClr val="C1E0FD"/>
                </a:solidFill>
                <a:latin typeface="Arial"/>
                <a:cs typeface="Arial"/>
              </a:rPr>
              <a:t>9 concursos de postulación en</a:t>
            </a:r>
            <a:r>
              <a:rPr sz="2800" b="1" spc="-45" dirty="0">
                <a:solidFill>
                  <a:srgbClr val="C1E0FD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1E0FD"/>
                </a:solidFill>
                <a:latin typeface="Arial"/>
                <a:cs typeface="Arial"/>
              </a:rPr>
              <a:t>línea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3" y="5867400"/>
            <a:ext cx="12188825" cy="40005"/>
          </a:xfrm>
          <a:custGeom>
            <a:avLst/>
            <a:gdLst/>
            <a:ahLst/>
            <a:cxnLst/>
            <a:rect l="l" t="t" r="r" b="b"/>
            <a:pathLst>
              <a:path w="12188825" h="40004">
                <a:moveTo>
                  <a:pt x="0" y="39624"/>
                </a:moveTo>
                <a:lnTo>
                  <a:pt x="12188825" y="39624"/>
                </a:lnTo>
                <a:lnTo>
                  <a:pt x="12188825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DF000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5727190"/>
            <a:ext cx="3483863" cy="1130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063316"/>
            <a:ext cx="2082018" cy="631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0" y="5885688"/>
                </a:moveTo>
                <a:lnTo>
                  <a:pt x="12188951" y="5885688"/>
                </a:lnTo>
                <a:lnTo>
                  <a:pt x="12188952" y="0"/>
                </a:lnTo>
                <a:lnTo>
                  <a:pt x="0" y="0"/>
                </a:lnTo>
                <a:lnTo>
                  <a:pt x="0" y="5885688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0" y="5873496"/>
            <a:ext cx="12189460" cy="24765"/>
          </a:xfrm>
          <a:custGeom>
            <a:avLst/>
            <a:gdLst/>
            <a:ahLst/>
            <a:cxnLst/>
            <a:rect l="l" t="t" r="r" b="b"/>
            <a:pathLst>
              <a:path w="12189460" h="24764">
                <a:moveTo>
                  <a:pt x="0" y="24383"/>
                </a:moveTo>
                <a:lnTo>
                  <a:pt x="12188951" y="24383"/>
                </a:lnTo>
                <a:lnTo>
                  <a:pt x="12188951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12188952" y="0"/>
                </a:moveTo>
                <a:lnTo>
                  <a:pt x="0" y="0"/>
                </a:lnTo>
                <a:lnTo>
                  <a:pt x="0" y="5885688"/>
                </a:lnTo>
              </a:path>
            </a:pathLst>
          </a:custGeom>
          <a:ln w="24384">
            <a:solidFill>
              <a:srgbClr val="582E7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893570" y="1008633"/>
            <a:ext cx="9791065" cy="42915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5470" marR="2158365" indent="-585470">
              <a:lnSpc>
                <a:spcPct val="100000"/>
              </a:lnSpc>
              <a:spcBef>
                <a:spcPts val="105"/>
              </a:spcBef>
              <a:buFont typeface="Courier New"/>
              <a:buChar char="o"/>
              <a:tabLst>
                <a:tab pos="585470" algn="l"/>
                <a:tab pos="586105" algn="l"/>
              </a:tabLst>
            </a:pP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Primera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convocatoria: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abril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00" b="1" spc="-20" dirty="0">
                <a:solidFill>
                  <a:srgbClr val="FFFFFF"/>
                </a:solidFill>
                <a:latin typeface="Arial"/>
                <a:cs typeface="Arial"/>
              </a:rPr>
              <a:t>mayo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2019. 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Segunda convocatoria: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junio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julio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 2019.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Courier New"/>
              <a:buChar char="o"/>
            </a:pPr>
            <a:endParaRPr sz="2900" dirty="0">
              <a:latin typeface="Times New Roman"/>
              <a:cs typeface="Times New Roman"/>
            </a:endParaRPr>
          </a:p>
          <a:p>
            <a:pPr marL="585470" indent="-573405">
              <a:lnSpc>
                <a:spcPct val="100000"/>
              </a:lnSpc>
              <a:buFont typeface="Courier New"/>
              <a:buChar char="o"/>
              <a:tabLst>
                <a:tab pos="585470" algn="l"/>
                <a:tab pos="586105" algn="l"/>
              </a:tabLst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Las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bases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los 9 </a:t>
            </a:r>
            <a:r>
              <a:rPr sz="2800" b="1" spc="-5" dirty="0" err="1">
                <a:solidFill>
                  <a:srgbClr val="FFFFFF"/>
                </a:solidFill>
                <a:latin typeface="Arial"/>
                <a:cs typeface="Arial"/>
              </a:rPr>
              <a:t>concursos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 err="1" smtClean="0">
                <a:solidFill>
                  <a:srgbClr val="FFFFFF"/>
                </a:solidFill>
                <a:latin typeface="Arial"/>
                <a:cs typeface="Arial"/>
              </a:rPr>
              <a:t>están</a:t>
            </a:r>
            <a:r>
              <a:rPr sz="28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disponibles</a:t>
            </a:r>
            <a:r>
              <a:rPr sz="2800" b="1" spc="6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en:</a:t>
            </a:r>
            <a:endParaRPr sz="2800" dirty="0">
              <a:latin typeface="Arial"/>
              <a:cs typeface="Arial"/>
            </a:endParaRPr>
          </a:p>
          <a:p>
            <a:pPr marL="585470">
              <a:lnSpc>
                <a:spcPct val="100000"/>
              </a:lnSpc>
              <a:spcBef>
                <a:spcPts val="20"/>
              </a:spcBef>
            </a:pPr>
            <a:r>
              <a:rPr sz="2400" b="1" u="heavy" spc="-5" dirty="0">
                <a:solidFill>
                  <a:schemeClr val="bg1"/>
                </a:solidFill>
                <a:uFill>
                  <a:solidFill>
                    <a:srgbClr val="C1E0FD"/>
                  </a:solidFill>
                </a:uFill>
                <a:latin typeface="Arial"/>
                <a:cs typeface="Arial"/>
                <a:hlinkClick r:id="rId2"/>
              </a:rPr>
              <a:t>http://estimuloseconomicos.cultura.gob.pe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585470" marR="275590" indent="-573405">
              <a:lnSpc>
                <a:spcPct val="100000"/>
              </a:lnSpc>
              <a:buFont typeface="Courier New"/>
              <a:buChar char="o"/>
              <a:tabLst>
                <a:tab pos="585470" algn="l"/>
                <a:tab pos="586105" algn="l"/>
              </a:tabLst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Proceso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postulación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y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subsanación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se realizará</a:t>
            </a:r>
            <a:r>
              <a:rPr sz="28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a 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través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de la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Plataforma Virtual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800" b="1" spc="-15" dirty="0">
                <a:solidFill>
                  <a:srgbClr val="FFFFFF"/>
                </a:solidFill>
                <a:latin typeface="Arial"/>
                <a:cs typeface="Arial"/>
              </a:rPr>
              <a:t>Trámites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del 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Ministerio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de Cultura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sz="3200" b="1" u="heavy" spc="-5" dirty="0">
                <a:solidFill>
                  <a:srgbClr val="C1E0FD"/>
                </a:solidFill>
                <a:uFill>
                  <a:solidFill>
                    <a:srgbClr val="C1E0FD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C1E0FD"/>
                </a:solidFill>
                <a:uFill>
                  <a:solidFill>
                    <a:srgbClr val="C1E0FD"/>
                  </a:solidFill>
                </a:uFill>
                <a:latin typeface="Arial"/>
                <a:cs typeface="Arial"/>
                <a:hlinkClick r:id="rId3"/>
              </a:rPr>
              <a:t>http://plataformamincu.cultura.gob.pe/administrados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3" y="5887211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39624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5727190"/>
            <a:ext cx="3483863" cy="1130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063316"/>
            <a:ext cx="2082018" cy="6312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681476" y="152145"/>
            <a:ext cx="459994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800" b="1" spc="5" dirty="0">
                <a:solidFill>
                  <a:srgbClr val="C1E0FD"/>
                </a:solidFill>
                <a:latin typeface="Arial"/>
                <a:cs typeface="Arial"/>
              </a:rPr>
              <a:t>En </a:t>
            </a:r>
            <a:r>
              <a:rPr sz="3200" b="1" spc="-5" dirty="0">
                <a:latin typeface="Arial"/>
                <a:cs typeface="Arial"/>
              </a:rPr>
              <a:t>2019 </a:t>
            </a:r>
            <a:r>
              <a:rPr sz="2800" b="1" dirty="0">
                <a:solidFill>
                  <a:srgbClr val="C1E0FD"/>
                </a:solidFill>
                <a:latin typeface="Arial"/>
                <a:cs typeface="Arial"/>
              </a:rPr>
              <a:t>se </a:t>
            </a:r>
            <a:r>
              <a:rPr sz="2800" b="1" spc="-5" dirty="0">
                <a:solidFill>
                  <a:srgbClr val="C1E0FD"/>
                </a:solidFill>
                <a:latin typeface="Arial"/>
                <a:cs typeface="Arial"/>
              </a:rPr>
              <a:t>ha</a:t>
            </a:r>
            <a:r>
              <a:rPr sz="2800" b="1" spc="-60" dirty="0">
                <a:solidFill>
                  <a:srgbClr val="C1E0FD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C1E0FD"/>
                </a:solidFill>
                <a:latin typeface="Arial"/>
                <a:cs typeface="Arial"/>
              </a:rPr>
              <a:t>planificado: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0" y="5885688"/>
                </a:moveTo>
                <a:lnTo>
                  <a:pt x="12188951" y="5885688"/>
                </a:lnTo>
                <a:lnTo>
                  <a:pt x="12188952" y="0"/>
                </a:lnTo>
                <a:lnTo>
                  <a:pt x="0" y="0"/>
                </a:lnTo>
                <a:lnTo>
                  <a:pt x="0" y="5885688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436624" y="1066800"/>
            <a:ext cx="8726805" cy="45525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>
              <a:lnSpc>
                <a:spcPts val="2875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rgbClr val="C1E0FD"/>
                </a:solidFill>
                <a:latin typeface="Arial"/>
                <a:cs typeface="Arial"/>
              </a:rPr>
              <a:t>Todas las postulaciones se realizan a través de la plataforma virtual de trámites del Ministerio de Cultura.</a:t>
            </a:r>
          </a:p>
          <a:p>
            <a:pPr marL="342900" indent="-342900">
              <a:lnSpc>
                <a:spcPts val="2875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200" b="1" dirty="0">
              <a:solidFill>
                <a:srgbClr val="C1E0FD"/>
              </a:solidFill>
              <a:latin typeface="Arial"/>
              <a:cs typeface="Arial"/>
            </a:endParaRPr>
          </a:p>
          <a:p>
            <a:pPr marL="342900" indent="-342900">
              <a:lnSpc>
                <a:spcPts val="2875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rgbClr val="C1E0FD"/>
                </a:solidFill>
                <a:latin typeface="Arial"/>
                <a:cs typeface="Arial"/>
              </a:rPr>
              <a:t>Hay un nuevo concurso: </a:t>
            </a:r>
            <a:r>
              <a:rPr lang="es-MX" sz="2200" b="1" u="sng" dirty="0" smtClean="0">
                <a:solidFill>
                  <a:srgbClr val="C1E0FD"/>
                </a:solidFill>
                <a:latin typeface="Arial"/>
                <a:cs typeface="Arial"/>
              </a:rPr>
              <a:t>Concurso de Proyectos de Gestión de Salas para las Artes.</a:t>
            </a:r>
          </a:p>
          <a:p>
            <a:pPr marL="342900" indent="-342900">
              <a:lnSpc>
                <a:spcPts val="2875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200" b="1" dirty="0">
              <a:solidFill>
                <a:srgbClr val="C1E0FD"/>
              </a:solidFill>
              <a:latin typeface="Arial"/>
              <a:cs typeface="Arial"/>
            </a:endParaRPr>
          </a:p>
          <a:p>
            <a:pPr marL="342900" indent="-342900">
              <a:lnSpc>
                <a:spcPts val="2875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rgbClr val="C1E0FD"/>
                </a:solidFill>
                <a:latin typeface="Arial"/>
                <a:cs typeface="Arial"/>
              </a:rPr>
              <a:t>El Concurso de Proyectos de Festivales, Festividades y Ferias de las Artes también incluye proyectos de artes visuales.</a:t>
            </a:r>
          </a:p>
          <a:p>
            <a:pPr marL="342900" indent="-342900">
              <a:lnSpc>
                <a:spcPts val="2875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s-MX" sz="2200" b="1" dirty="0">
              <a:solidFill>
                <a:srgbClr val="C1E0FD"/>
              </a:solidFill>
              <a:latin typeface="Arial"/>
              <a:cs typeface="Arial"/>
            </a:endParaRPr>
          </a:p>
          <a:p>
            <a:pPr marL="342900" indent="-342900">
              <a:lnSpc>
                <a:spcPts val="2875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MX" sz="2200" b="1" dirty="0" smtClean="0">
                <a:solidFill>
                  <a:srgbClr val="C1E0FD"/>
                </a:solidFill>
                <a:latin typeface="Arial"/>
                <a:cs typeface="Arial"/>
              </a:rPr>
              <a:t>El Concurso de Proyectos de Festivales, Bienales y Exposiciones de las Artes Visuales ahora se llama </a:t>
            </a:r>
            <a:r>
              <a:rPr lang="es-MX" sz="2200" b="1" u="sng" dirty="0" smtClean="0">
                <a:solidFill>
                  <a:srgbClr val="C1E0FD"/>
                </a:solidFill>
                <a:latin typeface="Arial"/>
                <a:cs typeface="Arial"/>
              </a:rPr>
              <a:t>Concurso de Proyectos de Producción de Artes Visuales.</a:t>
            </a:r>
            <a:endParaRPr lang="es-MX" sz="2400" b="1" u="sng" dirty="0" smtClean="0">
              <a:solidFill>
                <a:srgbClr val="C1E0FD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3" y="5867400"/>
            <a:ext cx="12188825" cy="40005"/>
          </a:xfrm>
          <a:custGeom>
            <a:avLst/>
            <a:gdLst/>
            <a:ahLst/>
            <a:cxnLst/>
            <a:rect l="l" t="t" r="r" b="b"/>
            <a:pathLst>
              <a:path w="12188825" h="40004">
                <a:moveTo>
                  <a:pt x="0" y="39624"/>
                </a:moveTo>
                <a:lnTo>
                  <a:pt x="12188825" y="39624"/>
                </a:lnTo>
                <a:lnTo>
                  <a:pt x="12188825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DF000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5727190"/>
            <a:ext cx="3483863" cy="1130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063316"/>
            <a:ext cx="2082018" cy="631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64840" y="333052"/>
            <a:ext cx="3363976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90"/>
              </a:spcBef>
            </a:pPr>
            <a:r>
              <a:rPr lang="es-MX" sz="2800" b="1" spc="-5" dirty="0" smtClean="0">
                <a:latin typeface="Arial"/>
                <a:cs typeface="Arial"/>
              </a:rPr>
              <a:t>NOVEDADES 2019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8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0" y="5885688"/>
                </a:moveTo>
                <a:lnTo>
                  <a:pt x="12188951" y="5885688"/>
                </a:lnTo>
                <a:lnTo>
                  <a:pt x="12188952" y="0"/>
                </a:lnTo>
                <a:lnTo>
                  <a:pt x="0" y="0"/>
                </a:lnTo>
                <a:lnTo>
                  <a:pt x="0" y="5885688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447800" y="1504857"/>
            <a:ext cx="8726805" cy="2972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MX" sz="2100" b="1" dirty="0" smtClean="0">
                <a:solidFill>
                  <a:srgbClr val="C1E0FD"/>
                </a:solidFill>
                <a:latin typeface="Arial"/>
                <a:cs typeface="Arial"/>
              </a:rPr>
              <a:t>El Concurso de Proyectos de Producción de Artes Escénicas ahora incluye Espectáculos Musicales.</a:t>
            </a:r>
          </a:p>
          <a:p>
            <a:pPr>
              <a:spcBef>
                <a:spcPts val="100"/>
              </a:spcBef>
            </a:pPr>
            <a:endParaRPr lang="es-MX" sz="2100" b="1" dirty="0" smtClean="0">
              <a:solidFill>
                <a:srgbClr val="C1E0FD"/>
              </a:solidFill>
              <a:latin typeface="Arial"/>
              <a:cs typeface="Arial"/>
            </a:endParaRPr>
          </a:p>
          <a:p>
            <a:pPr marL="342900" indent="-34290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MX" sz="2100" b="1" dirty="0" smtClean="0">
                <a:solidFill>
                  <a:srgbClr val="C1E0FD"/>
                </a:solidFill>
                <a:latin typeface="Arial"/>
                <a:cs typeface="Arial"/>
              </a:rPr>
              <a:t>El Concurso de Proyectos de Arte para la Transformación e Innovación Social ahora permite la postulación de personas jurídicas de derecho privado.</a:t>
            </a:r>
          </a:p>
          <a:p>
            <a:pPr>
              <a:spcBef>
                <a:spcPts val="100"/>
              </a:spcBef>
            </a:pPr>
            <a:endParaRPr lang="es-MX" sz="2100" b="1" dirty="0" smtClean="0">
              <a:solidFill>
                <a:srgbClr val="C1E0FD"/>
              </a:solidFill>
              <a:latin typeface="Arial"/>
              <a:cs typeface="Arial"/>
            </a:endParaRPr>
          </a:p>
          <a:p>
            <a:pPr marL="342900" indent="-34290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MX" sz="2100" b="1" dirty="0" smtClean="0">
                <a:solidFill>
                  <a:srgbClr val="C1E0FD"/>
                </a:solidFill>
                <a:latin typeface="Arial"/>
                <a:cs typeface="Arial"/>
              </a:rPr>
              <a:t>El formato de presupuesto está diseñado de acuerdo a la naturaleza de cada concurso.</a:t>
            </a:r>
            <a:endParaRPr lang="es-MX" sz="2100" b="1" dirty="0">
              <a:solidFill>
                <a:srgbClr val="C1E0FD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3" y="5867400"/>
            <a:ext cx="12188825" cy="40005"/>
          </a:xfrm>
          <a:custGeom>
            <a:avLst/>
            <a:gdLst/>
            <a:ahLst/>
            <a:cxnLst/>
            <a:rect l="l" t="t" r="r" b="b"/>
            <a:pathLst>
              <a:path w="12188825" h="40004">
                <a:moveTo>
                  <a:pt x="0" y="39624"/>
                </a:moveTo>
                <a:lnTo>
                  <a:pt x="12188825" y="39624"/>
                </a:lnTo>
                <a:lnTo>
                  <a:pt x="12188825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DF000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5727190"/>
            <a:ext cx="3483863" cy="1130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063316"/>
            <a:ext cx="2082018" cy="631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97497" y="531214"/>
            <a:ext cx="3363976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90"/>
              </a:spcBef>
            </a:pPr>
            <a:r>
              <a:rPr lang="es-MX" sz="2800" b="1" spc="-5" dirty="0" smtClean="0">
                <a:latin typeface="Arial"/>
                <a:cs typeface="Arial"/>
              </a:rPr>
              <a:t>NOVEDADES 2019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767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0" y="5885688"/>
                </a:moveTo>
                <a:lnTo>
                  <a:pt x="12188951" y="5885688"/>
                </a:lnTo>
                <a:lnTo>
                  <a:pt x="12188952" y="0"/>
                </a:lnTo>
                <a:lnTo>
                  <a:pt x="0" y="0"/>
                </a:lnTo>
                <a:lnTo>
                  <a:pt x="0" y="5885688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447800" y="1782987"/>
            <a:ext cx="8726805" cy="19774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indent="-34290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MX" sz="2100" b="1" dirty="0" smtClean="0">
                <a:solidFill>
                  <a:srgbClr val="C1E0FD"/>
                </a:solidFill>
                <a:latin typeface="Arial"/>
                <a:cs typeface="Arial"/>
              </a:rPr>
              <a:t>Los plazos de ejecución de los proyectos contemplan la entrega del informe final al Ministerio de Cultura hasta el último día hábil de noviembre 2020.</a:t>
            </a:r>
          </a:p>
          <a:p>
            <a:pPr>
              <a:spcBef>
                <a:spcPts val="100"/>
              </a:spcBef>
            </a:pPr>
            <a:endParaRPr lang="es-MX" sz="2100" b="1" dirty="0" smtClean="0">
              <a:solidFill>
                <a:srgbClr val="C1E0FD"/>
              </a:solidFill>
              <a:latin typeface="Arial"/>
              <a:cs typeface="Arial"/>
            </a:endParaRPr>
          </a:p>
          <a:p>
            <a:pPr marL="342900" indent="-34290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s-MX" sz="2100" b="1" dirty="0" smtClean="0">
                <a:solidFill>
                  <a:srgbClr val="C1E0FD"/>
                </a:solidFill>
                <a:latin typeface="Arial"/>
                <a:cs typeface="Arial"/>
              </a:rPr>
              <a:t>Cada equipo de jurados contará con un miembro que se desenvuelva laboralmente en regiones fuera de la capital.</a:t>
            </a:r>
            <a:endParaRPr lang="es-MX" sz="2100" b="1" dirty="0">
              <a:solidFill>
                <a:srgbClr val="C1E0FD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3" y="5867400"/>
            <a:ext cx="12188825" cy="40005"/>
          </a:xfrm>
          <a:custGeom>
            <a:avLst/>
            <a:gdLst/>
            <a:ahLst/>
            <a:cxnLst/>
            <a:rect l="l" t="t" r="r" b="b"/>
            <a:pathLst>
              <a:path w="12188825" h="40004">
                <a:moveTo>
                  <a:pt x="0" y="39624"/>
                </a:moveTo>
                <a:lnTo>
                  <a:pt x="12188825" y="39624"/>
                </a:lnTo>
                <a:lnTo>
                  <a:pt x="12188825" y="0"/>
                </a:lnTo>
                <a:lnTo>
                  <a:pt x="0" y="0"/>
                </a:lnTo>
                <a:lnTo>
                  <a:pt x="0" y="39624"/>
                </a:lnTo>
                <a:close/>
              </a:path>
            </a:pathLst>
          </a:custGeom>
          <a:solidFill>
            <a:srgbClr val="DF000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5727190"/>
            <a:ext cx="3483863" cy="1130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063316"/>
            <a:ext cx="2082018" cy="631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75726" y="611180"/>
            <a:ext cx="3363976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90"/>
              </a:spcBef>
            </a:pPr>
            <a:r>
              <a:rPr lang="es-MX" sz="2800" b="1" spc="-5" dirty="0" smtClean="0">
                <a:latin typeface="Arial"/>
                <a:cs typeface="Arial"/>
              </a:rPr>
              <a:t>NOVEDADES 2019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72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0" y="5885688"/>
                </a:moveTo>
                <a:lnTo>
                  <a:pt x="12188951" y="5885688"/>
                </a:lnTo>
                <a:lnTo>
                  <a:pt x="12188952" y="0"/>
                </a:lnTo>
                <a:lnTo>
                  <a:pt x="0" y="0"/>
                </a:lnTo>
                <a:lnTo>
                  <a:pt x="0" y="5885688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0" y="5873496"/>
            <a:ext cx="12189460" cy="24765"/>
          </a:xfrm>
          <a:custGeom>
            <a:avLst/>
            <a:gdLst/>
            <a:ahLst/>
            <a:cxnLst/>
            <a:rect l="l" t="t" r="r" b="b"/>
            <a:pathLst>
              <a:path w="12189460" h="24764">
                <a:moveTo>
                  <a:pt x="0" y="24383"/>
                </a:moveTo>
                <a:lnTo>
                  <a:pt x="12188951" y="24383"/>
                </a:lnTo>
                <a:lnTo>
                  <a:pt x="12188951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12188952" y="0"/>
                </a:moveTo>
                <a:lnTo>
                  <a:pt x="0" y="0"/>
                </a:lnTo>
                <a:lnTo>
                  <a:pt x="0" y="5885688"/>
                </a:lnTo>
              </a:path>
            </a:pathLst>
          </a:custGeom>
          <a:ln w="24384">
            <a:solidFill>
              <a:srgbClr val="582E7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199197" y="1779347"/>
            <a:ext cx="9791065" cy="37196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Circulación Internacional para las Artes. Primera llamada </a:t>
            </a: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[Abierto]</a:t>
            </a:r>
            <a:endParaRPr lang="es-MX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Producción Discográfica </a:t>
            </a: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[Abierto]</a:t>
            </a:r>
            <a:endParaRPr lang="es-MX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Producción de Artes Escénicas </a:t>
            </a: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[Abierto]</a:t>
            </a:r>
            <a:endParaRPr lang="es-MX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Festivales, Festividades y Ferias de las Artes </a:t>
            </a: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[Abierto]</a:t>
            </a:r>
            <a:endParaRPr lang="es-MX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Arte para la Transformación e Innovación Social </a:t>
            </a: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[Abierto]</a:t>
            </a:r>
            <a:endParaRPr lang="es-MX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2158365">
              <a:lnSpc>
                <a:spcPct val="100000"/>
              </a:lnSpc>
              <a:spcBef>
                <a:spcPts val="105"/>
              </a:spcBef>
              <a:tabLst>
                <a:tab pos="585470" algn="l"/>
                <a:tab pos="586105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3" y="5887211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39624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5727190"/>
            <a:ext cx="3483863" cy="11308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063316"/>
            <a:ext cx="2082018" cy="6312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30068" y="391635"/>
            <a:ext cx="6529324" cy="87331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s-MX" sz="2800" b="1" spc="-5" dirty="0" smtClean="0">
                <a:solidFill>
                  <a:srgbClr val="C1E0FD"/>
                </a:solidFill>
                <a:latin typeface="Arial"/>
                <a:cs typeface="Arial"/>
              </a:rPr>
              <a:t>PRIMERA CONVOCATORIA 2019</a:t>
            </a:r>
            <a:br>
              <a:rPr lang="es-MX" sz="2800" b="1" spc="-5" dirty="0" smtClean="0">
                <a:solidFill>
                  <a:srgbClr val="C1E0FD"/>
                </a:solidFill>
                <a:latin typeface="Arial"/>
                <a:cs typeface="Arial"/>
              </a:rPr>
            </a:br>
            <a:r>
              <a:rPr lang="es-MX" sz="2800" b="1" spc="-5" dirty="0" smtClean="0">
                <a:solidFill>
                  <a:srgbClr val="C1E0FD"/>
                </a:solidFill>
                <a:latin typeface="Arial"/>
                <a:cs typeface="Arial"/>
              </a:rPr>
              <a:t>(abril – mayo)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95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0" y="5885688"/>
                </a:moveTo>
                <a:lnTo>
                  <a:pt x="12188951" y="5885688"/>
                </a:lnTo>
                <a:lnTo>
                  <a:pt x="12188952" y="0"/>
                </a:lnTo>
                <a:lnTo>
                  <a:pt x="0" y="0"/>
                </a:lnTo>
                <a:lnTo>
                  <a:pt x="0" y="5885688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0" y="5873496"/>
            <a:ext cx="12189460" cy="24765"/>
          </a:xfrm>
          <a:custGeom>
            <a:avLst/>
            <a:gdLst/>
            <a:ahLst/>
            <a:cxnLst/>
            <a:rect l="l" t="t" r="r" b="b"/>
            <a:pathLst>
              <a:path w="12189460" h="24764">
                <a:moveTo>
                  <a:pt x="0" y="24383"/>
                </a:moveTo>
                <a:lnTo>
                  <a:pt x="12188951" y="24383"/>
                </a:lnTo>
                <a:lnTo>
                  <a:pt x="12188951" y="0"/>
                </a:lnTo>
                <a:lnTo>
                  <a:pt x="0" y="0"/>
                </a:lnTo>
                <a:lnTo>
                  <a:pt x="0" y="24383"/>
                </a:lnTo>
                <a:close/>
              </a:path>
            </a:pathLst>
          </a:custGeom>
          <a:solidFill>
            <a:srgbClr val="582E7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89460" cy="5885815"/>
          </a:xfrm>
          <a:custGeom>
            <a:avLst/>
            <a:gdLst/>
            <a:ahLst/>
            <a:cxnLst/>
            <a:rect l="l" t="t" r="r" b="b"/>
            <a:pathLst>
              <a:path w="12189460" h="5885815">
                <a:moveTo>
                  <a:pt x="12188952" y="0"/>
                </a:moveTo>
                <a:lnTo>
                  <a:pt x="0" y="0"/>
                </a:lnTo>
                <a:lnTo>
                  <a:pt x="0" y="5885688"/>
                </a:lnTo>
              </a:path>
            </a:pathLst>
          </a:custGeom>
          <a:ln w="24384">
            <a:solidFill>
              <a:srgbClr val="582E7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199197" y="1702029"/>
            <a:ext cx="9791065" cy="4088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Circulación Internacional para las Artes. Segunda llamada 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[En elaboración]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Desarrollo de Públicos 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[En elaboración]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Producción de Artes Visuales 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[En elaboración]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Circulación Nacional para las Artes 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[En elaboración]</a:t>
            </a:r>
          </a:p>
          <a:p>
            <a:pPr marL="457200" indent="-457200">
              <a:buFont typeface="+mj-lt"/>
              <a:buAutoNum type="arabicPeriod"/>
            </a:pPr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Concurso de Proyectos de Gestión de Salas para las Artes </a:t>
            </a: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[En elaboración]</a:t>
            </a:r>
          </a:p>
          <a:p>
            <a:pPr marR="2158365">
              <a:lnSpc>
                <a:spcPct val="100000"/>
              </a:lnSpc>
              <a:spcBef>
                <a:spcPts val="105"/>
              </a:spcBef>
              <a:tabLst>
                <a:tab pos="585470" algn="l"/>
                <a:tab pos="586105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3" y="5887211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39624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5727190"/>
            <a:ext cx="3483863" cy="1130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063316"/>
            <a:ext cx="2082018" cy="6312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30068" y="391635"/>
            <a:ext cx="6529324" cy="87331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s-MX" sz="2800" b="1" spc="-5" dirty="0" smtClean="0">
                <a:solidFill>
                  <a:srgbClr val="C1E0FD"/>
                </a:solidFill>
                <a:latin typeface="Arial"/>
                <a:cs typeface="Arial"/>
              </a:rPr>
              <a:t>SEGUNDA CONVOCATORIA 2019</a:t>
            </a:r>
            <a:br>
              <a:rPr lang="es-MX" sz="2800" b="1" spc="-5" dirty="0" smtClean="0">
                <a:solidFill>
                  <a:srgbClr val="C1E0FD"/>
                </a:solidFill>
                <a:latin typeface="Arial"/>
                <a:cs typeface="Arial"/>
              </a:rPr>
            </a:br>
            <a:r>
              <a:rPr lang="es-MX" sz="2800" b="1" spc="-5" dirty="0" smtClean="0">
                <a:solidFill>
                  <a:srgbClr val="C1E0FD"/>
                </a:solidFill>
                <a:latin typeface="Arial"/>
                <a:cs typeface="Arial"/>
              </a:rPr>
              <a:t>(junio – julio)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295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="" xmlns:a16="http://schemas.microsoft.com/office/drawing/2014/main" id="{B16B3C97-866C-4BD1-B155-EEF55CBCEC32}"/>
              </a:ext>
            </a:extLst>
          </p:cNvPr>
          <p:cNvCxnSpPr/>
          <p:nvPr/>
        </p:nvCxnSpPr>
        <p:spPr>
          <a:xfrm>
            <a:off x="0" y="6207098"/>
            <a:ext cx="12192000" cy="0"/>
          </a:xfrm>
          <a:prstGeom prst="line">
            <a:avLst/>
          </a:prstGeom>
          <a:ln w="38100">
            <a:solidFill>
              <a:srgbClr val="E0010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Flecha derecha 1"/>
          <p:cNvSpPr/>
          <p:nvPr/>
        </p:nvSpPr>
        <p:spPr>
          <a:xfrm>
            <a:off x="236312" y="1821425"/>
            <a:ext cx="2569200" cy="14356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/>
              <a:t>Leer las bases del concurso, </a:t>
            </a:r>
            <a:r>
              <a:rPr lang="es-PE" sz="1400" dirty="0"/>
              <a:t>los criterios de </a:t>
            </a:r>
            <a:r>
              <a:rPr lang="es-PE" sz="1400" dirty="0" smtClean="0"/>
              <a:t>evaluación y el Acta de Compromiso</a:t>
            </a:r>
            <a:endParaRPr lang="es-PE" sz="1400" dirty="0"/>
          </a:p>
        </p:txBody>
      </p:sp>
      <p:sp>
        <p:nvSpPr>
          <p:cNvPr id="10" name="Flecha derecha 9"/>
          <p:cNvSpPr/>
          <p:nvPr/>
        </p:nvSpPr>
        <p:spPr>
          <a:xfrm>
            <a:off x="6274742" y="1877413"/>
            <a:ext cx="2403987" cy="156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/>
              <a:t>Leer el instructivo para postular en línea</a:t>
            </a:r>
            <a:endParaRPr lang="es-PE" sz="1400" dirty="0"/>
          </a:p>
        </p:txBody>
      </p:sp>
      <p:sp>
        <p:nvSpPr>
          <p:cNvPr id="13" name="Flecha derecha 12"/>
          <p:cNvSpPr/>
          <p:nvPr/>
        </p:nvSpPr>
        <p:spPr>
          <a:xfrm>
            <a:off x="3486618" y="1861783"/>
            <a:ext cx="2403987" cy="14957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/>
              <a:t>Elaborar el proyecto y contar con los documentos solicitados</a:t>
            </a:r>
            <a:endParaRPr lang="es-PE" sz="1400" dirty="0"/>
          </a:p>
        </p:txBody>
      </p:sp>
      <p:sp>
        <p:nvSpPr>
          <p:cNvPr id="4" name="CuadroTexto 3"/>
          <p:cNvSpPr txBox="1"/>
          <p:nvPr/>
        </p:nvSpPr>
        <p:spPr>
          <a:xfrm>
            <a:off x="2345792" y="813969"/>
            <a:ext cx="7138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dirty="0" smtClean="0">
                <a:solidFill>
                  <a:srgbClr val="7030A0"/>
                </a:solidFill>
              </a:rPr>
              <a:t>FLUJOGRAMA PARA UNA BUENA POSTULACIÓN</a:t>
            </a:r>
            <a:endParaRPr lang="es-PE" sz="2400" b="1" dirty="0">
              <a:solidFill>
                <a:srgbClr val="7030A0"/>
              </a:solidFill>
            </a:endParaRPr>
          </a:p>
        </p:txBody>
      </p:sp>
      <p:sp>
        <p:nvSpPr>
          <p:cNvPr id="5" name="Flecha izquierda 4"/>
          <p:cNvSpPr/>
          <p:nvPr/>
        </p:nvSpPr>
        <p:spPr>
          <a:xfrm flipH="1">
            <a:off x="9028069" y="1877413"/>
            <a:ext cx="2524509" cy="145070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POSTULAR</a:t>
            </a:r>
          </a:p>
          <a:p>
            <a:pPr algn="ctr"/>
            <a:r>
              <a:rPr lang="es-PE" sz="1400" dirty="0" smtClean="0"/>
              <a:t>Ingresar a la Plataforma Virtual de Trámite</a:t>
            </a:r>
            <a:endParaRPr lang="es-PE" sz="1400" dirty="0"/>
          </a:p>
        </p:txBody>
      </p:sp>
      <p:sp>
        <p:nvSpPr>
          <p:cNvPr id="15" name="Flecha izquierda 14"/>
          <p:cNvSpPr/>
          <p:nvPr/>
        </p:nvSpPr>
        <p:spPr>
          <a:xfrm>
            <a:off x="8832553" y="3734156"/>
            <a:ext cx="2698416" cy="15205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>
                <a:solidFill>
                  <a:schemeClr val="bg1"/>
                </a:solidFill>
              </a:rPr>
              <a:t>Llenar todas las secciones del Formulario de Inscripción del concurso elegido</a:t>
            </a:r>
            <a:endParaRPr lang="es-PE" sz="1400" dirty="0"/>
          </a:p>
        </p:txBody>
      </p:sp>
      <p:sp>
        <p:nvSpPr>
          <p:cNvPr id="16" name="Flecha izquierda 15"/>
          <p:cNvSpPr/>
          <p:nvPr/>
        </p:nvSpPr>
        <p:spPr>
          <a:xfrm>
            <a:off x="6218284" y="3783003"/>
            <a:ext cx="2403987" cy="152051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>
                <a:solidFill>
                  <a:schemeClr val="bg1"/>
                </a:solidFill>
              </a:rPr>
              <a:t>Adjuntar los documentos solicitados y enviar </a:t>
            </a:r>
            <a:endParaRPr lang="es-PE" sz="1400" dirty="0"/>
          </a:p>
        </p:txBody>
      </p:sp>
      <p:sp>
        <p:nvSpPr>
          <p:cNvPr id="17" name="Flecha izquierda 16"/>
          <p:cNvSpPr/>
          <p:nvPr/>
        </p:nvSpPr>
        <p:spPr>
          <a:xfrm>
            <a:off x="3044563" y="3783003"/>
            <a:ext cx="2622079" cy="152051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400" dirty="0" smtClean="0">
                <a:solidFill>
                  <a:schemeClr val="bg1"/>
                </a:solidFill>
              </a:rPr>
              <a:t>El sistema le enviará a su correo la constancia de su postulación</a:t>
            </a:r>
            <a:endParaRPr lang="es-PE" sz="1400" dirty="0"/>
          </a:p>
        </p:txBody>
      </p:sp>
      <p:sp>
        <p:nvSpPr>
          <p:cNvPr id="18" name="CuadroTexto 17"/>
          <p:cNvSpPr txBox="1"/>
          <p:nvPr/>
        </p:nvSpPr>
        <p:spPr>
          <a:xfrm>
            <a:off x="962761" y="1587521"/>
            <a:ext cx="7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1</a:t>
            </a:r>
            <a:endParaRPr lang="es-PE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3812859" y="1609003"/>
            <a:ext cx="7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2</a:t>
            </a:r>
            <a:endParaRPr lang="es-PE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6624082" y="1609706"/>
            <a:ext cx="7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3</a:t>
            </a:r>
            <a:endParaRPr lang="es-PE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9525130" y="1599503"/>
            <a:ext cx="7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4</a:t>
            </a:r>
            <a:endParaRPr lang="es-PE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9662781" y="3408148"/>
            <a:ext cx="7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5</a:t>
            </a:r>
            <a:endParaRPr lang="es-PE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6992791" y="3422314"/>
            <a:ext cx="7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6</a:t>
            </a:r>
            <a:endParaRPr lang="es-PE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4052740" y="3408148"/>
            <a:ext cx="737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7</a:t>
            </a:r>
            <a:endParaRPr lang="es-PE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1808275" y="5603846"/>
            <a:ext cx="10869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>
              <a:buFontTx/>
              <a:buAutoNum type="arabicPeriod"/>
            </a:pPr>
            <a:r>
              <a:rPr lang="es-PE" sz="1400" dirty="0" smtClean="0"/>
              <a:t>Link EEC 2019: </a:t>
            </a:r>
            <a:r>
              <a:rPr lang="es-PE" sz="1400" dirty="0">
                <a:hlinkClick r:id="rId2"/>
              </a:rPr>
              <a:t>http://</a:t>
            </a:r>
            <a:r>
              <a:rPr lang="es-PE" sz="1400" dirty="0" smtClean="0">
                <a:hlinkClick r:id="rId2"/>
              </a:rPr>
              <a:t>estimuloseconomicos.cultura.gob.pe/portal/estimulos-economicos-industrias-culturales-y-artes-2019</a:t>
            </a:r>
            <a:endParaRPr lang="es-PE" sz="1400" dirty="0" smtClean="0"/>
          </a:p>
          <a:p>
            <a:r>
              <a:rPr lang="es-PE" sz="1400" dirty="0"/>
              <a:t>2</a:t>
            </a:r>
            <a:r>
              <a:rPr lang="es-PE" sz="1400" dirty="0" smtClean="0"/>
              <a:t>.   Link Plataforma Virtual de Trámite: </a:t>
            </a:r>
            <a:r>
              <a:rPr lang="es-ES_tradnl" sz="1400" dirty="0">
                <a:hlinkClick r:id="rId3"/>
              </a:rPr>
              <a:t>http://plataformamincu.cultura.gob.pe/administrados</a:t>
            </a:r>
            <a:r>
              <a:rPr lang="es-ES_tradnl" sz="1400" dirty="0" smtClean="0">
                <a:hlinkClick r:id="rId3"/>
              </a:rPr>
              <a:t>/</a:t>
            </a:r>
            <a:endParaRPr lang="es-PE" sz="1400" dirty="0"/>
          </a:p>
        </p:txBody>
      </p:sp>
      <p:grpSp>
        <p:nvGrpSpPr>
          <p:cNvPr id="3" name="Grupo 2"/>
          <p:cNvGrpSpPr/>
          <p:nvPr/>
        </p:nvGrpSpPr>
        <p:grpSpPr>
          <a:xfrm>
            <a:off x="11561189" y="2619077"/>
            <a:ext cx="390344" cy="1952182"/>
            <a:chOff x="11561189" y="2619077"/>
            <a:chExt cx="390344" cy="1952182"/>
          </a:xfrm>
        </p:grpSpPr>
        <p:cxnSp>
          <p:nvCxnSpPr>
            <p:cNvPr id="42" name="Conector recto de flecha 41"/>
            <p:cNvCxnSpPr/>
            <p:nvPr/>
          </p:nvCxnSpPr>
          <p:spPr>
            <a:xfrm flipH="1">
              <a:off x="11561189" y="4566262"/>
              <a:ext cx="390344" cy="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/>
            <p:cNvCxnSpPr/>
            <p:nvPr/>
          </p:nvCxnSpPr>
          <p:spPr>
            <a:xfrm>
              <a:off x="11951533" y="2619077"/>
              <a:ext cx="0" cy="195218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cto 56"/>
            <p:cNvCxnSpPr/>
            <p:nvPr/>
          </p:nvCxnSpPr>
          <p:spPr>
            <a:xfrm>
              <a:off x="11561189" y="2619077"/>
              <a:ext cx="390344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Imagen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2" y="254172"/>
            <a:ext cx="1889751" cy="507112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="" xmlns:a16="http://schemas.microsoft.com/office/drawing/2014/main" id="{25C7A767-91F4-4ABF-9E48-12A41CAF0D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2" y="6320791"/>
            <a:ext cx="2341993" cy="494874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="" xmlns:a16="http://schemas.microsoft.com/office/drawing/2014/main" id="{DA51EF3C-3AEE-4687-94BC-3255EDB453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753" y="6107905"/>
            <a:ext cx="2536178" cy="82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0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16535" marR="5080" algn="ctr">
              <a:lnSpc>
                <a:spcPts val="3890"/>
              </a:lnSpc>
              <a:spcBef>
                <a:spcPts val="590"/>
              </a:spcBef>
            </a:pPr>
            <a:r>
              <a:rPr spc="-5" dirty="0"/>
              <a:t>Primera </a:t>
            </a:r>
            <a:r>
              <a:rPr spc="-10" dirty="0"/>
              <a:t>Convocatoria </a:t>
            </a:r>
            <a:r>
              <a:rPr spc="-15" dirty="0"/>
              <a:t>2019  </a:t>
            </a:r>
            <a:r>
              <a:rPr spc="-5" dirty="0"/>
              <a:t>concursos </a:t>
            </a:r>
            <a:r>
              <a:rPr dirty="0"/>
              <a:t>de</a:t>
            </a:r>
            <a:r>
              <a:rPr spc="-10" dirty="0"/>
              <a:t> artes</a:t>
            </a:r>
          </a:p>
          <a:p>
            <a:pPr marL="207010" algn="ctr">
              <a:lnSpc>
                <a:spcPts val="3829"/>
              </a:lnSpc>
            </a:pPr>
            <a:r>
              <a:rPr b="0" spc="-5" dirty="0">
                <a:latin typeface="Arial"/>
                <a:cs typeface="Arial"/>
              </a:rPr>
              <a:t>(abril </a:t>
            </a:r>
            <a:r>
              <a:rPr b="0" dirty="0">
                <a:latin typeface="Arial"/>
                <a:cs typeface="Arial"/>
              </a:rPr>
              <a:t>-</a:t>
            </a:r>
            <a:r>
              <a:rPr b="0" spc="15" dirty="0">
                <a:latin typeface="Arial"/>
                <a:cs typeface="Arial"/>
              </a:rPr>
              <a:t> </a:t>
            </a:r>
            <a:r>
              <a:rPr b="0" spc="-20" dirty="0">
                <a:latin typeface="Arial"/>
                <a:cs typeface="Arial"/>
              </a:rPr>
              <a:t>mayo)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8291" y="50805"/>
            <a:ext cx="10172242" cy="3792854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504825" marR="5080" indent="-15240">
              <a:lnSpc>
                <a:spcPts val="4320"/>
              </a:lnSpc>
              <a:spcBef>
                <a:spcPts val="655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</a:t>
            </a:r>
            <a:r>
              <a:rPr sz="4000" b="1" spc="-10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Circulación  Internacional para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las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Artes </a:t>
            </a:r>
            <a:r>
              <a:rPr sz="5400" b="0" spc="-7" baseline="2314" dirty="0">
                <a:solidFill>
                  <a:srgbClr val="6F2F9F"/>
                </a:solidFill>
                <a:latin typeface="Arial"/>
                <a:cs typeface="Arial"/>
              </a:rPr>
              <a:t>(2</a:t>
            </a:r>
            <a:r>
              <a:rPr sz="5400" b="0" spc="-97" baseline="2314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5400" b="0" spc="-15" baseline="2314" dirty="0">
                <a:solidFill>
                  <a:srgbClr val="6F2F9F"/>
                </a:solidFill>
                <a:latin typeface="Arial"/>
                <a:cs typeface="Arial"/>
              </a:rPr>
              <a:t>llamadas)</a:t>
            </a:r>
            <a:endParaRPr sz="5400" baseline="2314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3763" y="1481317"/>
            <a:ext cx="10591165" cy="485902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0"/>
              </a:spcBef>
            </a:pPr>
            <a:endParaRPr lang="es-MX" sz="1500" b="1" u="heavy" spc="-15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110"/>
              </a:spcBef>
            </a:pPr>
            <a:r>
              <a:rPr sz="1500" b="1" u="heavy" spc="-15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FINALIDAD</a:t>
            </a:r>
            <a:r>
              <a:rPr lang="es-PE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Contribuir</a:t>
            </a:r>
            <a:r>
              <a:rPr sz="1500" spc="254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500" spc="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sz="15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  <a:r>
              <a:rPr sz="15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500" spc="25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internacionalización</a:t>
            </a:r>
            <a:r>
              <a:rPr sz="1500" spc="2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500" spc="22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1500" spc="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diversidad</a:t>
            </a:r>
            <a:r>
              <a:rPr sz="1500" spc="2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1500" spc="25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sz="1500" spc="2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expresiones</a:t>
            </a:r>
            <a:r>
              <a:rPr sz="1500" spc="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artísticas</a:t>
            </a:r>
            <a:r>
              <a:rPr sz="15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nacionales</a:t>
            </a:r>
            <a:r>
              <a:rPr sz="1500" spc="2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500" spc="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campos</a:t>
            </a:r>
            <a:r>
              <a:rPr sz="15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de las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artes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escénicas, visuales </a:t>
            </a:r>
            <a:r>
              <a:rPr sz="1500" spc="5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15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5" dirty="0">
                <a:latin typeface="Arial" panose="020B0604020202020204" pitchFamily="34" charset="0"/>
                <a:cs typeface="Arial" panose="020B0604020202020204" pitchFamily="34" charset="0"/>
              </a:rPr>
              <a:t>música.</a:t>
            </a:r>
            <a:endParaRPr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</a:pPr>
            <a:r>
              <a:rPr sz="1500" b="1" u="heavy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1500" b="1" u="heavy" spc="-5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u="heavy" spc="-5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PROYECT</a:t>
            </a:r>
            <a:r>
              <a:rPr lang="es-MX" sz="1500" b="1" u="heavy" spc="-5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O: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proyecto consiste en la movilización internacional de artistas y/o de la obra de artistas hacia eventos de exhibición y/o difusión artística de impacto internacional en los campos de las artes escénicas, artes visuales y/o música (en adelante, el Proyecto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12700" algn="just">
              <a:lnSpc>
                <a:spcPct val="100000"/>
              </a:lnSpc>
            </a:pPr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lang="es-PE" sz="1500" b="1" u="sng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ESTÍMULO ECONÓMICO: </a:t>
            </a:r>
            <a:r>
              <a:rPr lang="es-PE" sz="1500" b="1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PE"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orientará a la </a:t>
            </a:r>
            <a:r>
              <a:rPr lang="es-PE" sz="1500" b="1" spc="-5" dirty="0">
                <a:latin typeface="Arial" panose="020B0604020202020204" pitchFamily="34" charset="0"/>
                <a:cs typeface="Arial" panose="020B0604020202020204" pitchFamily="34" charset="0"/>
              </a:rPr>
              <a:t>movilización internacional </a:t>
            </a:r>
            <a:r>
              <a:rPr lang="es-PE" sz="1500" b="1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E" sz="1500" b="1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PE" sz="1500" b="1" spc="-5" dirty="0">
                <a:latin typeface="Arial" panose="020B0604020202020204" pitchFamily="34" charset="0"/>
                <a:cs typeface="Arial" panose="020B0604020202020204" pitchFamily="34" charset="0"/>
              </a:rPr>
              <a:t>artistas nacionales </a:t>
            </a:r>
            <a:r>
              <a:rPr lang="es-PE" sz="1500" b="1" spc="-15" dirty="0">
                <a:latin typeface="Arial" panose="020B0604020202020204" pitchFamily="34" charset="0"/>
                <a:cs typeface="Arial" panose="020B0604020202020204" pitchFamily="34" charset="0"/>
              </a:rPr>
              <a:t>y/o </a:t>
            </a:r>
            <a:r>
              <a:rPr lang="es-PE" sz="1500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E" sz="1500" b="1" spc="-5" dirty="0">
                <a:latin typeface="Arial" panose="020B0604020202020204" pitchFamily="34" charset="0"/>
                <a:cs typeface="Arial" panose="020B0604020202020204" pitchFamily="34" charset="0"/>
              </a:rPr>
              <a:t>la obra </a:t>
            </a:r>
            <a:r>
              <a:rPr lang="es-PE" sz="1500" b="1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E" sz="1500" b="1" spc="-5" dirty="0">
                <a:latin typeface="Arial" panose="020B0604020202020204" pitchFamily="34" charset="0"/>
                <a:cs typeface="Arial" panose="020B0604020202020204" pitchFamily="34" charset="0"/>
              </a:rPr>
              <a:t>artistas nacionales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, invitados a participar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eventos internacionales;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se  </a:t>
            </a:r>
            <a:r>
              <a:rPr lang="es-PE" sz="1500" spc="-15" dirty="0">
                <a:latin typeface="Arial" panose="020B0604020202020204" pitchFamily="34" charset="0"/>
                <a:cs typeface="Arial" panose="020B0604020202020204" pitchFamily="34" charset="0"/>
              </a:rPr>
              <a:t>puede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además considerar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gastos de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hospedaje, seguro </a:t>
            </a:r>
            <a:r>
              <a:rPr lang="es-PE" sz="1500" dirty="0">
                <a:latin typeface="Arial" panose="020B0604020202020204" pitchFamily="34" charset="0"/>
                <a:cs typeface="Arial" panose="020B0604020202020204" pitchFamily="34" charset="0"/>
              </a:rPr>
              <a:t>de viaje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personal, tramitación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visa y alimentación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artistas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y técnicos,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así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PE" sz="1500" spc="-15" dirty="0">
                <a:latin typeface="Arial" panose="020B0604020202020204" pitchFamily="34" charset="0"/>
                <a:cs typeface="Arial" panose="020B0604020202020204" pitchFamily="34" charset="0"/>
              </a:rPr>
              <a:t>otros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relacionados al </a:t>
            </a:r>
            <a:r>
              <a:rPr lang="es-PE" sz="1500" spc="-15" dirty="0">
                <a:latin typeface="Arial" panose="020B0604020202020204" pitchFamily="34" charset="0"/>
                <a:cs typeface="Arial" panose="020B0604020202020204" pitchFamily="34" charset="0"/>
              </a:rPr>
              <a:t>transporte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E" sz="1500" spc="-15" dirty="0">
                <a:latin typeface="Arial" panose="020B0604020202020204" pitchFamily="34" charset="0"/>
                <a:cs typeface="Arial" panose="020B0604020202020204" pitchFamily="34" charset="0"/>
              </a:rPr>
              <a:t>obra,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materiales </a:t>
            </a:r>
            <a:r>
              <a:rPr lang="es-PE" sz="1500" spc="-5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r>
              <a:rPr lang="es-PE" sz="1500" spc="3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500" spc="-10" dirty="0">
                <a:latin typeface="Arial" panose="020B0604020202020204" pitchFamily="34" charset="0"/>
                <a:cs typeface="Arial" panose="020B0604020202020204" pitchFamily="34" charset="0"/>
              </a:rPr>
              <a:t>artísticos</a:t>
            </a:r>
            <a:endParaRPr lang="es-MX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</a:pPr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</a:pPr>
            <a:r>
              <a:rPr lang="es-MX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REQUISITOS</a:t>
            </a:r>
          </a:p>
          <a:p>
            <a:pPr marL="12700" algn="just">
              <a:lnSpc>
                <a:spcPct val="100000"/>
              </a:lnSpc>
            </a:pPr>
            <a:endParaRPr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5715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PE"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arta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invitación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5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institución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anfitriona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sz="15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organizadora</a:t>
            </a:r>
            <a:r>
              <a:rPr sz="15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evento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exhibición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y/o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difusión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artística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impacto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internacional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dirigida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artista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/s, </a:t>
            </a:r>
            <a:r>
              <a:rPr sz="15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directores</a:t>
            </a:r>
            <a:r>
              <a:rPr sz="15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artísticos</a:t>
            </a:r>
            <a:r>
              <a:rPr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y/o </a:t>
            </a:r>
            <a:r>
              <a:rPr sz="150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curadores</a:t>
            </a:r>
            <a:r>
              <a:rPr lang="es-MX" sz="15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endParaRPr lang="es-MX" sz="1500" spc="-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5715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PE" sz="15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150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artas</a:t>
            </a:r>
            <a:r>
              <a:rPr sz="150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compromiso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los integrantes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que formarán parte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del Proyecto. Asimismo, todos los </a:t>
            </a:r>
            <a:r>
              <a:rPr sz="1500" spc="-5" dirty="0" err="1">
                <a:latin typeface="Arial" panose="020B0604020202020204" pitchFamily="34" charset="0"/>
                <a:cs typeface="Arial" panose="020B0604020202020204" pitchFamily="34" charset="0"/>
              </a:rPr>
              <a:t>artistas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y/o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técnicos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deberán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contar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una póliza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de seguro de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viaje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momento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su participación </a:t>
            </a: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sz="1500" spc="-5" dirty="0">
                <a:latin typeface="Arial" panose="020B0604020202020204" pitchFamily="34" charset="0"/>
                <a:cs typeface="Arial" panose="020B0604020202020204" pitchFamily="34" charset="0"/>
              </a:rPr>
              <a:t>evento internacional. </a:t>
            </a:r>
            <a:endParaRPr lang="es-MX" sz="1500" spc="-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ct val="100000"/>
              </a:lnSpc>
              <a:spcBef>
                <a:spcPts val="5"/>
              </a:spcBef>
            </a:pPr>
            <a:r>
              <a:rPr sz="1400" spc="-10" dirty="0" smtClean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504825" marR="5080" indent="-15240">
              <a:lnSpc>
                <a:spcPts val="4320"/>
              </a:lnSpc>
              <a:spcBef>
                <a:spcPts val="655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</a:t>
            </a:r>
            <a:r>
              <a:rPr sz="4000" b="1" spc="-10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Circulación  Internacional para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las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Artes </a:t>
            </a:r>
            <a:r>
              <a:rPr sz="5400" b="0" spc="-7" baseline="2314" dirty="0">
                <a:solidFill>
                  <a:srgbClr val="6F2F9F"/>
                </a:solidFill>
                <a:latin typeface="Arial"/>
                <a:cs typeface="Arial"/>
              </a:rPr>
              <a:t>(2</a:t>
            </a:r>
            <a:r>
              <a:rPr sz="5400" b="0" spc="-97" baseline="2314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5400" b="0" spc="-15" baseline="2314" dirty="0">
                <a:solidFill>
                  <a:srgbClr val="6F2F9F"/>
                </a:solidFill>
                <a:latin typeface="Arial"/>
                <a:cs typeface="Arial"/>
              </a:rPr>
              <a:t>llamadas)</a:t>
            </a:r>
            <a:endParaRPr sz="5400" baseline="2314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6488" y="1910120"/>
            <a:ext cx="10591165" cy="302262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b="1" spc="5" dirty="0">
                <a:latin typeface="Arial"/>
                <a:cs typeface="Arial"/>
              </a:rPr>
              <a:t>1ra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spc="5" dirty="0">
                <a:latin typeface="Arial"/>
                <a:cs typeface="Arial"/>
              </a:rPr>
              <a:t>llamada:</a:t>
            </a:r>
            <a:r>
              <a:rPr sz="1500" b="1" spc="-60" dirty="0">
                <a:latin typeface="Arial"/>
                <a:cs typeface="Arial"/>
              </a:rPr>
              <a:t> </a:t>
            </a:r>
            <a:r>
              <a:rPr sz="1500" b="1" spc="5" dirty="0">
                <a:latin typeface="Arial"/>
                <a:cs typeface="Arial"/>
              </a:rPr>
              <a:t>abril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-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mayo </a:t>
            </a:r>
            <a:r>
              <a:rPr sz="1500" b="1" dirty="0" smtClean="0">
                <a:latin typeface="Arial"/>
                <a:cs typeface="Arial"/>
              </a:rPr>
              <a:t>2019</a:t>
            </a:r>
            <a:r>
              <a:rPr sz="1500" b="1" spc="-25" dirty="0" smtClean="0">
                <a:latin typeface="Arial"/>
                <a:cs typeface="Arial"/>
              </a:rPr>
              <a:t> </a:t>
            </a:r>
            <a:endParaRPr lang="es-MX" sz="1500" b="1" spc="-2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spc="5" dirty="0" smtClean="0">
                <a:latin typeface="Arial"/>
                <a:cs typeface="Arial"/>
              </a:rPr>
              <a:t>Para</a:t>
            </a:r>
            <a:r>
              <a:rPr sz="1500" spc="-35" dirty="0" smtClean="0">
                <a:latin typeface="Arial"/>
                <a:cs typeface="Arial"/>
              </a:rPr>
              <a:t> </a:t>
            </a:r>
            <a:r>
              <a:rPr sz="1500" spc="10" dirty="0">
                <a:latin typeface="Arial"/>
                <a:cs typeface="Arial"/>
              </a:rPr>
              <a:t>eventos</a:t>
            </a:r>
            <a:r>
              <a:rPr sz="1500" spc="-70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a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partir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del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lang="es-MX" sz="1500" dirty="0" smtClean="0">
                <a:latin typeface="Arial"/>
                <a:cs typeface="Arial"/>
              </a:rPr>
              <a:t>1</a:t>
            </a:r>
            <a:r>
              <a:rPr sz="1500" spc="-10" dirty="0" smtClean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de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lang="es-MX" sz="1500" spc="5" dirty="0" err="1" smtClean="0">
                <a:latin typeface="Arial"/>
                <a:cs typeface="Arial"/>
              </a:rPr>
              <a:t>octu</a:t>
            </a:r>
            <a:r>
              <a:rPr sz="1500" spc="5" dirty="0" err="1" smtClean="0">
                <a:latin typeface="Arial"/>
                <a:cs typeface="Arial"/>
              </a:rPr>
              <a:t>bre</a:t>
            </a:r>
            <a:r>
              <a:rPr lang="es-MX" sz="1500" spc="5" dirty="0" smtClean="0">
                <a:latin typeface="Arial"/>
                <a:cs typeface="Arial"/>
              </a:rPr>
              <a:t> de</a:t>
            </a:r>
            <a:r>
              <a:rPr sz="1500" spc="-75" dirty="0" smtClean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2019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hasta</a:t>
            </a:r>
            <a:r>
              <a:rPr sz="1500" spc="-55" dirty="0">
                <a:latin typeface="Arial"/>
                <a:cs typeface="Arial"/>
              </a:rPr>
              <a:t> </a:t>
            </a:r>
            <a:r>
              <a:rPr lang="es-MX" sz="1500" spc="-55" dirty="0" smtClean="0">
                <a:latin typeface="Arial"/>
                <a:cs typeface="Arial"/>
              </a:rPr>
              <a:t>el 31 de </a:t>
            </a:r>
            <a:r>
              <a:rPr sz="1500" spc="5" dirty="0" err="1" smtClean="0">
                <a:latin typeface="Arial"/>
                <a:cs typeface="Arial"/>
              </a:rPr>
              <a:t>octubre</a:t>
            </a:r>
            <a:r>
              <a:rPr lang="es-MX" sz="1500" spc="5" dirty="0" smtClean="0">
                <a:latin typeface="Arial"/>
                <a:cs typeface="Arial"/>
              </a:rPr>
              <a:t> de</a:t>
            </a:r>
            <a:r>
              <a:rPr sz="1500" spc="-55" dirty="0" smtClean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2020.</a:t>
            </a:r>
          </a:p>
          <a:p>
            <a:pPr marL="12700">
              <a:lnSpc>
                <a:spcPct val="100000"/>
              </a:lnSpc>
            </a:pPr>
            <a:endParaRPr lang="es-MX" sz="15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dirty="0" smtClean="0">
                <a:latin typeface="Arial"/>
                <a:cs typeface="Arial"/>
              </a:rPr>
              <a:t>2da</a:t>
            </a:r>
            <a:r>
              <a:rPr sz="1500" b="1" spc="-10" dirty="0" smtClean="0">
                <a:latin typeface="Arial"/>
                <a:cs typeface="Arial"/>
              </a:rPr>
              <a:t> </a:t>
            </a:r>
            <a:r>
              <a:rPr sz="1500" b="1" spc="5" dirty="0">
                <a:latin typeface="Arial"/>
                <a:cs typeface="Arial"/>
              </a:rPr>
              <a:t>llamada:</a:t>
            </a:r>
            <a:r>
              <a:rPr sz="1500" b="1" spc="-6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junio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-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dirty="0" err="1">
                <a:latin typeface="Arial"/>
                <a:cs typeface="Arial"/>
              </a:rPr>
              <a:t>julio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 smtClean="0">
                <a:latin typeface="Arial"/>
                <a:cs typeface="Arial"/>
              </a:rPr>
              <a:t>2019</a:t>
            </a:r>
            <a:r>
              <a:rPr sz="1500" b="1" spc="-25" dirty="0" smtClean="0">
                <a:latin typeface="Arial"/>
                <a:cs typeface="Arial"/>
              </a:rPr>
              <a:t> </a:t>
            </a:r>
            <a:endParaRPr lang="es-MX" sz="1500" b="1" spc="-2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spc="5" dirty="0" smtClean="0">
                <a:latin typeface="Arial"/>
                <a:cs typeface="Arial"/>
              </a:rPr>
              <a:t>Para</a:t>
            </a:r>
            <a:r>
              <a:rPr sz="1500" spc="-10" dirty="0" smtClean="0">
                <a:latin typeface="Arial"/>
                <a:cs typeface="Arial"/>
              </a:rPr>
              <a:t> </a:t>
            </a:r>
            <a:r>
              <a:rPr sz="1500" spc="10" dirty="0">
                <a:latin typeface="Arial"/>
                <a:cs typeface="Arial"/>
              </a:rPr>
              <a:t>eventos</a:t>
            </a:r>
            <a:r>
              <a:rPr sz="1500" spc="-95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a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partir</a:t>
            </a:r>
            <a:r>
              <a:rPr sz="1500" spc="-3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del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1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enero</a:t>
            </a:r>
            <a:r>
              <a:rPr sz="1500" spc="-1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de</a:t>
            </a:r>
            <a:r>
              <a:rPr sz="1500" spc="-5" dirty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2020</a:t>
            </a:r>
            <a:r>
              <a:rPr sz="1500" spc="-10" dirty="0">
                <a:latin typeface="Arial"/>
                <a:cs typeface="Arial"/>
              </a:rPr>
              <a:t> </a:t>
            </a:r>
            <a:r>
              <a:rPr sz="1500" spc="5" dirty="0" smtClean="0">
                <a:latin typeface="Arial"/>
                <a:cs typeface="Arial"/>
              </a:rPr>
              <a:t>hasta</a:t>
            </a:r>
            <a:r>
              <a:rPr lang="es-MX" sz="1500" spc="5" dirty="0" smtClean="0">
                <a:latin typeface="Arial"/>
                <a:cs typeface="Arial"/>
              </a:rPr>
              <a:t> el 31 de</a:t>
            </a:r>
            <a:r>
              <a:rPr sz="1500" spc="-55" dirty="0" smtClean="0">
                <a:latin typeface="Arial"/>
                <a:cs typeface="Arial"/>
              </a:rPr>
              <a:t> </a:t>
            </a:r>
            <a:r>
              <a:rPr sz="1500" spc="5" dirty="0" err="1" smtClean="0">
                <a:latin typeface="Arial"/>
                <a:cs typeface="Arial"/>
              </a:rPr>
              <a:t>octubre</a:t>
            </a:r>
            <a:r>
              <a:rPr lang="es-MX" sz="1500" spc="5" dirty="0" smtClean="0">
                <a:latin typeface="Arial"/>
                <a:cs typeface="Arial"/>
              </a:rPr>
              <a:t> de</a:t>
            </a:r>
            <a:r>
              <a:rPr sz="1500" spc="-55" dirty="0" smtClean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2020.</a:t>
            </a:r>
          </a:p>
          <a:p>
            <a:pPr marL="12700">
              <a:lnSpc>
                <a:spcPct val="100000"/>
              </a:lnSpc>
            </a:pPr>
            <a:endParaRPr lang="es-MX" sz="15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500" b="1" dirty="0" err="1" smtClean="0">
                <a:latin typeface="Arial"/>
                <a:cs typeface="Arial"/>
              </a:rPr>
              <a:t>Monto</a:t>
            </a:r>
            <a:r>
              <a:rPr sz="1500" b="1" dirty="0" smtClean="0">
                <a:latin typeface="Arial"/>
                <a:cs typeface="Arial"/>
              </a:rPr>
              <a:t> </a:t>
            </a:r>
            <a:r>
              <a:rPr sz="1500" b="1" spc="5" dirty="0">
                <a:latin typeface="Arial"/>
                <a:cs typeface="Arial"/>
              </a:rPr>
              <a:t>máximo </a:t>
            </a:r>
            <a:r>
              <a:rPr sz="1500" b="1" spc="-5" dirty="0">
                <a:latin typeface="Arial"/>
                <a:cs typeface="Arial"/>
              </a:rPr>
              <a:t>por </a:t>
            </a:r>
            <a:r>
              <a:rPr sz="1500" b="1" dirty="0">
                <a:latin typeface="Arial"/>
                <a:cs typeface="Arial"/>
              </a:rPr>
              <a:t>beneficiario </a:t>
            </a:r>
            <a:r>
              <a:rPr sz="1500" spc="5" dirty="0">
                <a:latin typeface="Arial"/>
                <a:cs typeface="Arial"/>
              </a:rPr>
              <a:t>S/</a:t>
            </a:r>
            <a:r>
              <a:rPr sz="1500" spc="-210" dirty="0">
                <a:latin typeface="Arial"/>
                <a:cs typeface="Arial"/>
              </a:rPr>
              <a:t> </a:t>
            </a:r>
            <a:r>
              <a:rPr sz="1500" dirty="0" smtClean="0">
                <a:latin typeface="Arial"/>
                <a:cs typeface="Arial"/>
              </a:rPr>
              <a:t>40,000</a:t>
            </a:r>
            <a:endParaRPr lang="es-MX" sz="1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s-MX" sz="1500" b="1" dirty="0" smtClean="0">
                <a:latin typeface="Arial"/>
                <a:cs typeface="Arial"/>
              </a:rPr>
              <a:t>Fondo Total </a:t>
            </a:r>
            <a:r>
              <a:rPr lang="es-MX" sz="1500" dirty="0" smtClean="0">
                <a:latin typeface="Arial"/>
                <a:cs typeface="Arial"/>
              </a:rPr>
              <a:t>S/ 400,000</a:t>
            </a:r>
          </a:p>
          <a:p>
            <a:pPr marL="12700">
              <a:lnSpc>
                <a:spcPct val="100000"/>
              </a:lnSpc>
            </a:pPr>
            <a:r>
              <a:rPr lang="es-MX" sz="1500" b="1" dirty="0" smtClean="0">
                <a:latin typeface="Arial"/>
                <a:cs typeface="Arial"/>
              </a:rPr>
              <a:t>Número estimado de ganadores </a:t>
            </a:r>
            <a:r>
              <a:rPr lang="es-MX" sz="1500" dirty="0" smtClean="0">
                <a:latin typeface="Arial"/>
                <a:cs typeface="Arial"/>
              </a:rPr>
              <a:t>5 (Primera llamada) / 5 (Segunda llamada)</a:t>
            </a:r>
            <a:endParaRPr lang="es-MX" sz="1500" dirty="0">
              <a:latin typeface="Arial"/>
              <a:cs typeface="Arial"/>
            </a:endParaRPr>
          </a:p>
          <a:p>
            <a:pPr marL="12700" marR="8255">
              <a:lnSpc>
                <a:spcPct val="100000"/>
              </a:lnSpc>
            </a:pPr>
            <a:endParaRPr lang="es-MX" sz="1500" b="1" dirty="0" smtClean="0">
              <a:latin typeface="Arial"/>
              <a:cs typeface="Arial"/>
            </a:endParaRPr>
          </a:p>
          <a:p>
            <a:pPr marL="12700" marR="8255">
              <a:lnSpc>
                <a:spcPct val="100000"/>
              </a:lnSpc>
            </a:pPr>
            <a:r>
              <a:rPr sz="1500" b="1" dirty="0" err="1" smtClean="0">
                <a:latin typeface="Arial"/>
                <a:cs typeface="Arial"/>
              </a:rPr>
              <a:t>Postulantes</a:t>
            </a:r>
            <a:r>
              <a:rPr sz="1500" b="1" dirty="0" smtClean="0">
                <a:latin typeface="Arial"/>
                <a:cs typeface="Arial"/>
              </a:rPr>
              <a:t> </a:t>
            </a:r>
            <a:r>
              <a:rPr sz="1500" dirty="0">
                <a:latin typeface="Arial"/>
                <a:cs typeface="Arial"/>
              </a:rPr>
              <a:t>Personas jurídicas de </a:t>
            </a:r>
            <a:r>
              <a:rPr sz="1500" spc="5" dirty="0">
                <a:latin typeface="Arial"/>
                <a:cs typeface="Arial"/>
              </a:rPr>
              <a:t>derecho </a:t>
            </a:r>
            <a:r>
              <a:rPr sz="1500" dirty="0">
                <a:latin typeface="Arial"/>
                <a:cs typeface="Arial"/>
              </a:rPr>
              <a:t>privado domiciliadas en el </a:t>
            </a:r>
            <a:r>
              <a:rPr sz="1500" spc="5" dirty="0">
                <a:latin typeface="Arial"/>
                <a:cs typeface="Arial"/>
              </a:rPr>
              <a:t>Perú </a:t>
            </a:r>
            <a:r>
              <a:rPr sz="1500" dirty="0">
                <a:latin typeface="Arial"/>
                <a:cs typeface="Arial"/>
              </a:rPr>
              <a:t>/ Personas naturales </a:t>
            </a:r>
            <a:r>
              <a:rPr sz="1500" spc="-5" dirty="0">
                <a:latin typeface="Arial"/>
                <a:cs typeface="Arial"/>
              </a:rPr>
              <a:t>peruanas </a:t>
            </a:r>
            <a:r>
              <a:rPr sz="1500" spc="5" dirty="0">
                <a:latin typeface="Arial"/>
                <a:cs typeface="Arial"/>
              </a:rPr>
              <a:t>o </a:t>
            </a:r>
            <a:r>
              <a:rPr sz="1500" spc="-5" dirty="0">
                <a:latin typeface="Arial"/>
                <a:cs typeface="Arial"/>
              </a:rPr>
              <a:t>extranjeras  </a:t>
            </a:r>
            <a:r>
              <a:rPr sz="1500" spc="5" dirty="0">
                <a:latin typeface="Arial"/>
                <a:cs typeface="Arial"/>
              </a:rPr>
              <a:t>residentes </a:t>
            </a:r>
            <a:r>
              <a:rPr sz="1500" dirty="0">
                <a:latin typeface="Arial"/>
                <a:cs typeface="Arial"/>
              </a:rPr>
              <a:t>en el</a:t>
            </a:r>
            <a:r>
              <a:rPr sz="1500" spc="-95" dirty="0">
                <a:latin typeface="Arial"/>
                <a:cs typeface="Arial"/>
              </a:rPr>
              <a:t> </a:t>
            </a:r>
            <a:r>
              <a:rPr sz="1500" spc="5" dirty="0">
                <a:latin typeface="Arial"/>
                <a:cs typeface="Arial"/>
              </a:rPr>
              <a:t>Perú.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538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1009878" y="132079"/>
            <a:ext cx="10172242" cy="3792854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3469004" marR="5080" indent="-3158490">
              <a:lnSpc>
                <a:spcPts val="4320"/>
              </a:lnSpc>
              <a:spcBef>
                <a:spcPts val="655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</a:t>
            </a:r>
            <a:r>
              <a:rPr sz="4000" b="1" spc="-14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Producción 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Discográfica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52400" y="1409063"/>
            <a:ext cx="11658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4060">
              <a:lnSpc>
                <a:spcPct val="100000"/>
              </a:lnSpc>
              <a:spcBef>
                <a:spcPts val="110"/>
              </a:spcBef>
            </a:pPr>
            <a:r>
              <a:rPr lang="es-MX" sz="1600" b="1" u="heavy" spc="-15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FINALIDAD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4060" algn="just">
              <a:lnSpc>
                <a:spcPct val="100000"/>
              </a:lnSpc>
            </a:pP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Contribuir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 la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valoración,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rescate,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innovación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y/o difusión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diversidad </a:t>
            </a:r>
            <a:r>
              <a:rPr lang="es-MX" sz="1600" spc="5" dirty="0">
                <a:latin typeface="Arial" panose="020B0604020202020204" pitchFamily="34" charset="0"/>
                <a:cs typeface="Arial" panose="020B0604020202020204" pitchFamily="34" charset="0"/>
              </a:rPr>
              <a:t>musical</a:t>
            </a:r>
            <a:r>
              <a:rPr lang="es-MX" sz="16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nacional.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4060">
              <a:lnSpc>
                <a:spcPct val="100000"/>
              </a:lnSpc>
            </a:pPr>
            <a:r>
              <a:rPr lang="es-MX" sz="1600" b="1" u="heavy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es-MX" sz="1600" b="1" u="heavy" spc="-7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b="1" u="heavy" spc="-1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PROYECTO</a:t>
            </a:r>
          </a:p>
          <a:p>
            <a:pPr marL="734060">
              <a:lnSpc>
                <a:spcPct val="100000"/>
              </a:lnSpc>
            </a:pPr>
            <a:r>
              <a:rPr lang="es-MX" sz="16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MX" sz="1600" spc="1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proyecto</a:t>
            </a:r>
            <a:r>
              <a:rPr lang="es-MX" sz="1600" spc="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lang="es-MX" sz="1600" spc="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s-MX" sz="16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MX" sz="1600" spc="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registro,</a:t>
            </a:r>
            <a:r>
              <a:rPr lang="es-MX" sz="16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10" dirty="0">
                <a:latin typeface="Arial" panose="020B0604020202020204" pitchFamily="34" charset="0"/>
                <a:cs typeface="Arial" panose="020B0604020202020204" pitchFamily="34" charset="0"/>
              </a:rPr>
              <a:t>edición,</a:t>
            </a:r>
            <a:r>
              <a:rPr lang="es-MX" sz="16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mezcla</a:t>
            </a:r>
            <a:r>
              <a:rPr lang="es-MX" sz="1600" spc="2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y/o</a:t>
            </a:r>
            <a:r>
              <a:rPr lang="es-MX" sz="1600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5" dirty="0" err="1">
                <a:latin typeface="Arial" panose="020B0604020202020204" pitchFamily="34" charset="0"/>
                <a:cs typeface="Arial" panose="020B0604020202020204" pitchFamily="34" charset="0"/>
              </a:rPr>
              <a:t>masterización</a:t>
            </a:r>
            <a:r>
              <a:rPr lang="es-MX" sz="1600" spc="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MX" sz="16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s-MX" sz="16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MX" sz="1600" spc="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s-MX" sz="16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10" dirty="0">
                <a:latin typeface="Arial" panose="020B0604020202020204" pitchFamily="34" charset="0"/>
                <a:cs typeface="Arial" panose="020B0604020202020204" pitchFamily="34" charset="0"/>
              </a:rPr>
              <a:t>obras</a:t>
            </a:r>
            <a:r>
              <a:rPr lang="es-MX" sz="1600" spc="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10" dirty="0">
                <a:latin typeface="Arial" panose="020B0604020202020204" pitchFamily="34" charset="0"/>
                <a:cs typeface="Arial" panose="020B0604020202020204" pitchFamily="34" charset="0"/>
              </a:rPr>
              <a:t>musicales</a:t>
            </a:r>
            <a:r>
              <a:rPr lang="es-MX" sz="1600" spc="1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MX" sz="1600" spc="1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spc="-10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  <a:r>
              <a:rPr lang="es-MX" sz="1600" spc="1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y/o compositores nacionales con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objetivo de </a:t>
            </a:r>
            <a:r>
              <a:rPr lang="es-MX" sz="1600" spc="10" dirty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difusión pública </a:t>
            </a:r>
            <a:r>
              <a:rPr lang="es-MX" sz="1600" spc="5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través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600" spc="-5" dirty="0">
                <a:latin typeface="Arial" panose="020B0604020202020204" pitchFamily="34" charset="0"/>
                <a:cs typeface="Arial" panose="020B0604020202020204" pitchFamily="34" charset="0"/>
              </a:rPr>
              <a:t>diversos soportes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distribución</a:t>
            </a:r>
            <a:r>
              <a:rPr lang="es-MX" sz="1600" spc="-2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musical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34060">
              <a:lnSpc>
                <a:spcPct val="100000"/>
              </a:lnSpc>
            </a:pPr>
            <a:endParaRPr lang="es-MX" sz="1600" dirty="0">
              <a:latin typeface="Arial"/>
              <a:cs typeface="Arial"/>
            </a:endParaRPr>
          </a:p>
          <a:p>
            <a:pPr marL="1019810" marR="72136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1400" spc="5" dirty="0" smtClean="0">
                <a:latin typeface="Arial"/>
                <a:cs typeface="Arial"/>
              </a:rPr>
              <a:t>Puede </a:t>
            </a:r>
            <a:r>
              <a:rPr lang="es-MX" sz="1400" spc="-5" dirty="0" smtClean="0">
                <a:latin typeface="Arial"/>
                <a:cs typeface="Arial"/>
              </a:rPr>
              <a:t>considerar </a:t>
            </a:r>
            <a:r>
              <a:rPr lang="es-MX" sz="1400" spc="-5" dirty="0">
                <a:latin typeface="Arial"/>
                <a:cs typeface="Arial"/>
              </a:rPr>
              <a:t>obras musicales </a:t>
            </a:r>
            <a:r>
              <a:rPr lang="es-MX" sz="1400" spc="-10" dirty="0">
                <a:latin typeface="Arial"/>
                <a:cs typeface="Arial"/>
              </a:rPr>
              <a:t>editadas </a:t>
            </a:r>
            <a:r>
              <a:rPr lang="es-MX" sz="1400" dirty="0">
                <a:latin typeface="Arial"/>
                <a:cs typeface="Arial"/>
              </a:rPr>
              <a:t>y/o </a:t>
            </a:r>
            <a:r>
              <a:rPr lang="es-MX" sz="1400" spc="-5" dirty="0">
                <a:latin typeface="Arial"/>
                <a:cs typeface="Arial"/>
              </a:rPr>
              <a:t>de carácter inédito. </a:t>
            </a:r>
          </a:p>
          <a:p>
            <a:pPr marL="734060" marR="721360" algn="just">
              <a:lnSpc>
                <a:spcPct val="100000"/>
              </a:lnSpc>
              <a:spcBef>
                <a:spcPts val="5"/>
              </a:spcBef>
            </a:pPr>
            <a:endParaRPr lang="es-MX" sz="1400" spc="-10" dirty="0">
              <a:latin typeface="Arial"/>
              <a:cs typeface="Arial"/>
            </a:endParaRPr>
          </a:p>
          <a:p>
            <a:pPr marL="1019810" marR="72136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1400" spc="-15" dirty="0">
                <a:latin typeface="Arial"/>
                <a:cs typeface="Arial"/>
              </a:rPr>
              <a:t>D</a:t>
            </a:r>
            <a:r>
              <a:rPr lang="es-MX" sz="1400" spc="-5" dirty="0" smtClean="0">
                <a:latin typeface="Arial"/>
                <a:cs typeface="Arial"/>
              </a:rPr>
              <a:t>ebe </a:t>
            </a:r>
            <a:r>
              <a:rPr lang="es-MX" sz="1400" dirty="0">
                <a:latin typeface="Arial"/>
                <a:cs typeface="Arial"/>
              </a:rPr>
              <a:t>contar con la </a:t>
            </a:r>
            <a:r>
              <a:rPr lang="es-MX" sz="1400" spc="-5" dirty="0">
                <a:latin typeface="Arial"/>
                <a:cs typeface="Arial"/>
              </a:rPr>
              <a:t>participación </a:t>
            </a:r>
            <a:r>
              <a:rPr lang="es-MX" sz="1400" dirty="0">
                <a:latin typeface="Arial"/>
                <a:cs typeface="Arial"/>
              </a:rPr>
              <a:t>de </a:t>
            </a:r>
            <a:r>
              <a:rPr lang="es-MX" sz="1400" spc="-5" dirty="0">
                <a:latin typeface="Arial"/>
                <a:cs typeface="Arial"/>
              </a:rPr>
              <a:t>artistas </a:t>
            </a:r>
            <a:r>
              <a:rPr lang="es-MX" sz="1400" spc="-10" dirty="0">
                <a:latin typeface="Arial"/>
                <a:cs typeface="Arial"/>
              </a:rPr>
              <a:t>peruanos para </a:t>
            </a:r>
            <a:r>
              <a:rPr lang="es-MX" sz="1400" spc="10" dirty="0">
                <a:latin typeface="Arial"/>
                <a:cs typeface="Arial"/>
              </a:rPr>
              <a:t>su </a:t>
            </a:r>
            <a:r>
              <a:rPr lang="es-MX" sz="1400" spc="-5" dirty="0">
                <a:latin typeface="Arial"/>
                <a:cs typeface="Arial"/>
              </a:rPr>
              <a:t>realización.</a:t>
            </a:r>
          </a:p>
          <a:p>
            <a:pPr marL="1019810" marR="72136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endParaRPr lang="es-MX" sz="1400" spc="-5" dirty="0">
              <a:latin typeface="Arial"/>
              <a:cs typeface="Arial"/>
            </a:endParaRPr>
          </a:p>
          <a:p>
            <a:pPr marL="1019810" marR="72136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1400" spc="-10" dirty="0">
                <a:latin typeface="Arial"/>
                <a:cs typeface="Arial"/>
              </a:rPr>
              <a:t>D</a:t>
            </a:r>
            <a:r>
              <a:rPr lang="es-MX" sz="1400" spc="-10" dirty="0" smtClean="0">
                <a:latin typeface="Arial"/>
                <a:cs typeface="Arial"/>
              </a:rPr>
              <a:t>ebe </a:t>
            </a:r>
            <a:r>
              <a:rPr lang="es-MX" sz="1400" dirty="0">
                <a:latin typeface="Arial"/>
                <a:cs typeface="Arial"/>
              </a:rPr>
              <a:t>contar con </a:t>
            </a:r>
            <a:r>
              <a:rPr lang="es-MX" sz="1400" spc="-5" dirty="0">
                <a:latin typeface="Arial"/>
                <a:cs typeface="Arial"/>
              </a:rPr>
              <a:t>sus respectivas autorizaciones </a:t>
            </a:r>
            <a:r>
              <a:rPr lang="es-MX" sz="1400" dirty="0">
                <a:latin typeface="Arial"/>
                <a:cs typeface="Arial"/>
              </a:rPr>
              <a:t>en materia </a:t>
            </a:r>
            <a:r>
              <a:rPr lang="es-MX" sz="1400" spc="-5" dirty="0">
                <a:latin typeface="Arial"/>
                <a:cs typeface="Arial"/>
              </a:rPr>
              <a:t>de derecho de autor </a:t>
            </a:r>
            <a:r>
              <a:rPr lang="es-MX" sz="1400" dirty="0">
                <a:latin typeface="Arial"/>
                <a:cs typeface="Arial"/>
              </a:rPr>
              <a:t>a fin </a:t>
            </a:r>
            <a:r>
              <a:rPr lang="es-MX" sz="1400" spc="-5" dirty="0">
                <a:latin typeface="Arial"/>
                <a:cs typeface="Arial"/>
              </a:rPr>
              <a:t>de iniciar el proceso de postulación. </a:t>
            </a:r>
          </a:p>
          <a:p>
            <a:pPr marL="1019810" marR="72136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endParaRPr lang="es-MX" sz="1400" spc="5" dirty="0">
              <a:latin typeface="Arial"/>
              <a:cs typeface="Arial"/>
            </a:endParaRPr>
          </a:p>
          <a:p>
            <a:pPr marL="1019810" marR="72136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1400" spc="5" dirty="0">
                <a:latin typeface="Arial"/>
                <a:cs typeface="Arial"/>
              </a:rPr>
              <a:t>D</a:t>
            </a:r>
            <a:r>
              <a:rPr lang="es-MX" sz="1400" spc="-10" dirty="0" smtClean="0">
                <a:latin typeface="Arial"/>
                <a:cs typeface="Arial"/>
              </a:rPr>
              <a:t>ebe </a:t>
            </a:r>
            <a:r>
              <a:rPr lang="es-MX" sz="1400" dirty="0">
                <a:latin typeface="Arial"/>
                <a:cs typeface="Arial"/>
              </a:rPr>
              <a:t>contar con </a:t>
            </a:r>
            <a:r>
              <a:rPr lang="es-MX" sz="1400" spc="-5" dirty="0">
                <a:latin typeface="Arial"/>
                <a:cs typeface="Arial"/>
              </a:rPr>
              <a:t>una estrategia </a:t>
            </a:r>
            <a:r>
              <a:rPr lang="es-MX" sz="1400" dirty="0">
                <a:latin typeface="Arial"/>
                <a:cs typeface="Arial"/>
              </a:rPr>
              <a:t>definida </a:t>
            </a:r>
            <a:r>
              <a:rPr lang="es-MX" sz="1400" spc="-5" dirty="0">
                <a:latin typeface="Arial"/>
                <a:cs typeface="Arial"/>
              </a:rPr>
              <a:t>para </a:t>
            </a:r>
            <a:r>
              <a:rPr lang="es-MX" sz="1400" dirty="0">
                <a:latin typeface="Arial"/>
                <a:cs typeface="Arial"/>
              </a:rPr>
              <a:t>la distribución </a:t>
            </a:r>
            <a:r>
              <a:rPr lang="es-MX" sz="1400" spc="-5" dirty="0">
                <a:latin typeface="Arial"/>
                <a:cs typeface="Arial"/>
              </a:rPr>
              <a:t>del producto</a:t>
            </a:r>
            <a:r>
              <a:rPr lang="es-MX" sz="1400" spc="-135" dirty="0">
                <a:latin typeface="Arial"/>
                <a:cs typeface="Arial"/>
              </a:rPr>
              <a:t> </a:t>
            </a:r>
            <a:r>
              <a:rPr lang="es-MX" sz="1400" dirty="0">
                <a:latin typeface="Arial"/>
                <a:cs typeface="Arial"/>
              </a:rPr>
              <a:t>musical.</a:t>
            </a:r>
          </a:p>
          <a:p>
            <a:pPr marL="1019810" marR="719455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spc="5" dirty="0">
              <a:latin typeface="Arial"/>
              <a:cs typeface="Arial"/>
            </a:endParaRPr>
          </a:p>
          <a:p>
            <a:pPr marL="1019810" marR="719455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5" dirty="0">
                <a:latin typeface="Arial"/>
                <a:cs typeface="Arial"/>
              </a:rPr>
              <a:t>D</a:t>
            </a:r>
            <a:r>
              <a:rPr lang="es-MX" sz="1400" dirty="0" smtClean="0">
                <a:latin typeface="Arial"/>
                <a:cs typeface="Arial"/>
              </a:rPr>
              <a:t>e </a:t>
            </a:r>
            <a:r>
              <a:rPr lang="es-MX" sz="1400" spc="-5" dirty="0">
                <a:latin typeface="Arial"/>
                <a:cs typeface="Arial"/>
              </a:rPr>
              <a:t>acuerdo </a:t>
            </a:r>
            <a:r>
              <a:rPr lang="es-MX" sz="1400" spc="5" dirty="0">
                <a:latin typeface="Arial"/>
                <a:cs typeface="Arial"/>
              </a:rPr>
              <a:t>a </a:t>
            </a:r>
            <a:r>
              <a:rPr lang="es-MX" sz="1400" spc="-5" dirty="0">
                <a:latin typeface="Arial"/>
                <a:cs typeface="Arial"/>
              </a:rPr>
              <a:t>sus necesidades, debe </a:t>
            </a:r>
            <a:r>
              <a:rPr lang="es-MX" sz="1400" spc="-10" dirty="0">
                <a:latin typeface="Arial"/>
                <a:cs typeface="Arial"/>
              </a:rPr>
              <a:t>indicar </a:t>
            </a:r>
            <a:r>
              <a:rPr lang="es-MX" sz="1400" dirty="0">
                <a:latin typeface="Arial"/>
                <a:cs typeface="Arial"/>
              </a:rPr>
              <a:t>en </a:t>
            </a:r>
            <a:r>
              <a:rPr lang="es-MX" sz="1400" spc="10" dirty="0">
                <a:latin typeface="Arial"/>
                <a:cs typeface="Arial"/>
              </a:rPr>
              <a:t>su </a:t>
            </a:r>
            <a:r>
              <a:rPr lang="es-MX" sz="1400" dirty="0">
                <a:latin typeface="Arial"/>
                <a:cs typeface="Arial"/>
              </a:rPr>
              <a:t>presupuesto que </a:t>
            </a:r>
            <a:r>
              <a:rPr lang="es-MX" sz="1400" spc="-5" dirty="0">
                <a:latin typeface="Arial"/>
                <a:cs typeface="Arial"/>
              </a:rPr>
              <a:t>el estímulo económico </a:t>
            </a:r>
            <a:r>
              <a:rPr lang="es-MX" sz="1400" spc="5" dirty="0">
                <a:latin typeface="Arial"/>
                <a:cs typeface="Arial"/>
              </a:rPr>
              <a:t>a </a:t>
            </a:r>
            <a:r>
              <a:rPr lang="es-MX" sz="1400" spc="-5" dirty="0">
                <a:latin typeface="Arial"/>
                <a:cs typeface="Arial"/>
              </a:rPr>
              <a:t>recibir </a:t>
            </a:r>
            <a:r>
              <a:rPr lang="es-MX" sz="1400" spc="15" dirty="0">
                <a:latin typeface="Arial"/>
                <a:cs typeface="Arial"/>
              </a:rPr>
              <a:t>se </a:t>
            </a:r>
            <a:r>
              <a:rPr lang="es-MX" sz="1400" spc="-5" dirty="0">
                <a:latin typeface="Arial"/>
                <a:cs typeface="Arial"/>
              </a:rPr>
              <a:t>orientará </a:t>
            </a:r>
            <a:r>
              <a:rPr lang="es-MX" sz="1400" dirty="0">
                <a:latin typeface="Arial"/>
                <a:cs typeface="Arial"/>
              </a:rPr>
              <a:t>a </a:t>
            </a:r>
            <a:r>
              <a:rPr lang="es-MX" sz="1400" b="1" spc="-10" dirty="0">
                <a:latin typeface="Arial"/>
                <a:cs typeface="Arial"/>
              </a:rPr>
              <a:t>servicios relacionados </a:t>
            </a:r>
            <a:r>
              <a:rPr lang="es-MX" sz="1400" b="1" dirty="0">
                <a:latin typeface="Arial"/>
                <a:cs typeface="Arial"/>
              </a:rPr>
              <a:t>a la </a:t>
            </a:r>
            <a:r>
              <a:rPr lang="es-MX" sz="1400" b="1" spc="-5" dirty="0">
                <a:latin typeface="Arial"/>
                <a:cs typeface="Arial"/>
              </a:rPr>
              <a:t>producción </a:t>
            </a:r>
            <a:r>
              <a:rPr lang="es-MX" sz="1400" b="1" dirty="0" smtClean="0">
                <a:latin typeface="Arial"/>
                <a:cs typeface="Arial"/>
              </a:rPr>
              <a:t>discográfica.</a:t>
            </a:r>
            <a:endParaRPr lang="es-MX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148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1009878" y="132079"/>
            <a:ext cx="10172242" cy="3792854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3469004" marR="5080" indent="-3158490">
              <a:lnSpc>
                <a:spcPts val="4320"/>
              </a:lnSpc>
              <a:spcBef>
                <a:spcPts val="655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</a:t>
            </a:r>
            <a:r>
              <a:rPr sz="4000" b="1" spc="-14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Producción 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Discográfica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6200" y="1411857"/>
            <a:ext cx="11658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981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ales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como: </a:t>
            </a:r>
            <a:endParaRPr lang="es-MX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registro, edición, mezcla y/o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masterización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elaboración de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arreglos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alquileres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equipos y salas de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ensayos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honorarios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músicos y/o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técnicos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edición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formato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físico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presentación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producción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distribución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autorizaciones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y licencias de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derechos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  <a:endParaRPr lang="es-MX" sz="1600" b="1" spc="5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4060">
              <a:lnSpc>
                <a:spcPct val="100000"/>
              </a:lnSpc>
            </a:pPr>
            <a:endParaRPr lang="es-MX" sz="1600" b="1" spc="5" dirty="0" smtClean="0">
              <a:latin typeface="Arial"/>
              <a:cs typeface="Arial"/>
            </a:endParaRPr>
          </a:p>
          <a:p>
            <a:pPr marL="734060">
              <a:lnSpc>
                <a:spcPct val="100000"/>
              </a:lnSpc>
            </a:pPr>
            <a:r>
              <a:rPr lang="es-MX" sz="1600" b="1" spc="5" dirty="0" smtClean="0">
                <a:latin typeface="Arial"/>
                <a:cs typeface="Arial"/>
              </a:rPr>
              <a:t>Monto </a:t>
            </a:r>
            <a:r>
              <a:rPr lang="es-MX" sz="1600" b="1" dirty="0">
                <a:latin typeface="Arial"/>
                <a:cs typeface="Arial"/>
              </a:rPr>
              <a:t>máximo por beneficiario </a:t>
            </a:r>
            <a:r>
              <a:rPr lang="es-MX" sz="1600" spc="5" dirty="0">
                <a:latin typeface="Arial"/>
                <a:cs typeface="Arial"/>
              </a:rPr>
              <a:t>S/</a:t>
            </a:r>
            <a:r>
              <a:rPr lang="es-MX" sz="1600" spc="-125" dirty="0">
                <a:latin typeface="Arial"/>
                <a:cs typeface="Arial"/>
              </a:rPr>
              <a:t> </a:t>
            </a:r>
            <a:r>
              <a:rPr lang="es-MX" sz="1600" spc="-5" dirty="0" smtClean="0">
                <a:latin typeface="Arial"/>
                <a:cs typeface="Arial"/>
              </a:rPr>
              <a:t>30,000</a:t>
            </a:r>
          </a:p>
          <a:p>
            <a:pPr marL="734060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Fondo Total </a:t>
            </a:r>
            <a:r>
              <a:rPr lang="es-MX" sz="1600" spc="-5" dirty="0" smtClean="0">
                <a:latin typeface="Arial"/>
                <a:cs typeface="Arial"/>
              </a:rPr>
              <a:t>S/ 210,000</a:t>
            </a:r>
          </a:p>
          <a:p>
            <a:pPr marL="734060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Número estimado de ganadores </a:t>
            </a:r>
            <a:r>
              <a:rPr lang="es-MX" sz="1600" spc="-5" dirty="0" smtClean="0">
                <a:latin typeface="Arial"/>
                <a:cs typeface="Arial"/>
              </a:rPr>
              <a:t>7</a:t>
            </a:r>
          </a:p>
          <a:p>
            <a:pPr marL="734060">
              <a:lnSpc>
                <a:spcPct val="100000"/>
              </a:lnSpc>
            </a:pPr>
            <a:endParaRPr lang="es-MX" sz="1600" dirty="0">
              <a:latin typeface="Arial"/>
              <a:cs typeface="Arial"/>
            </a:endParaRPr>
          </a:p>
          <a:p>
            <a:pPr marL="734060">
              <a:lnSpc>
                <a:spcPct val="100000"/>
              </a:lnSpc>
              <a:tabLst>
                <a:tab pos="7106284" algn="l"/>
                <a:tab pos="9447530" algn="l"/>
              </a:tabLst>
            </a:pPr>
            <a:r>
              <a:rPr lang="es-MX" sz="1600" b="1" spc="-5" dirty="0">
                <a:latin typeface="Arial"/>
                <a:cs typeface="Arial"/>
              </a:rPr>
              <a:t>Postulantes  </a:t>
            </a:r>
            <a:r>
              <a:rPr lang="es-MX" sz="1600" spc="-5" dirty="0">
                <a:latin typeface="Arial"/>
                <a:cs typeface="Arial"/>
              </a:rPr>
              <a:t>Personas  jurídicas </a:t>
            </a:r>
            <a:r>
              <a:rPr lang="es-MX" sz="1600" spc="-5" dirty="0" smtClean="0">
                <a:latin typeface="Arial"/>
                <a:cs typeface="Arial"/>
              </a:rPr>
              <a:t>de </a:t>
            </a:r>
            <a:r>
              <a:rPr lang="es-MX" sz="1600" spc="-10" dirty="0" smtClean="0">
                <a:latin typeface="Arial"/>
                <a:cs typeface="Arial"/>
              </a:rPr>
              <a:t>derecho</a:t>
            </a:r>
            <a:r>
              <a:rPr lang="es-MX" sz="1600" spc="160" dirty="0" smtClean="0">
                <a:latin typeface="Arial"/>
                <a:cs typeface="Arial"/>
              </a:rPr>
              <a:t> </a:t>
            </a:r>
            <a:r>
              <a:rPr lang="es-MX" sz="1600" spc="-5" dirty="0">
                <a:latin typeface="Arial"/>
                <a:cs typeface="Arial"/>
              </a:rPr>
              <a:t>privado </a:t>
            </a:r>
            <a:r>
              <a:rPr lang="es-MX" sz="1600" spc="-10" dirty="0" smtClean="0">
                <a:latin typeface="Arial"/>
                <a:cs typeface="Arial"/>
              </a:rPr>
              <a:t>domiciliadas </a:t>
            </a:r>
            <a:r>
              <a:rPr lang="es-MX" sz="1600" spc="-5" dirty="0" smtClean="0">
                <a:latin typeface="Arial"/>
                <a:cs typeface="Arial"/>
              </a:rPr>
              <a:t>en el </a:t>
            </a:r>
            <a:r>
              <a:rPr lang="es-MX" sz="1600" dirty="0" smtClean="0">
                <a:latin typeface="Arial"/>
                <a:cs typeface="Arial"/>
              </a:rPr>
              <a:t>Perú / </a:t>
            </a:r>
            <a:r>
              <a:rPr lang="es-MX" sz="1600" spc="-5" dirty="0" smtClean="0">
                <a:latin typeface="Arial"/>
                <a:cs typeface="Arial"/>
              </a:rPr>
              <a:t>Personas </a:t>
            </a:r>
            <a:r>
              <a:rPr lang="es-MX" sz="1600" spc="-10" dirty="0" smtClean="0">
                <a:latin typeface="Arial"/>
                <a:cs typeface="Arial"/>
              </a:rPr>
              <a:t>naturales </a:t>
            </a:r>
            <a:r>
              <a:rPr lang="es-MX" sz="1600" spc="-10" dirty="0">
                <a:latin typeface="Arial"/>
                <a:cs typeface="Arial"/>
              </a:rPr>
              <a:t>peruanas</a:t>
            </a:r>
            <a:r>
              <a:rPr lang="es-MX" sz="1600" spc="210" dirty="0">
                <a:latin typeface="Arial"/>
                <a:cs typeface="Arial"/>
              </a:rPr>
              <a:t> </a:t>
            </a:r>
            <a:r>
              <a:rPr lang="es-MX" sz="1600" dirty="0" smtClean="0">
                <a:latin typeface="Arial"/>
                <a:cs typeface="Arial"/>
              </a:rPr>
              <a:t>o extranjeras residentes en el Perú.</a:t>
            </a:r>
            <a:endParaRPr lang="es-MX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44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3118485" marR="5080" indent="-3086100">
              <a:lnSpc>
                <a:spcPts val="4320"/>
              </a:lnSpc>
              <a:spcBef>
                <a:spcPts val="655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Producción</a:t>
            </a:r>
            <a:r>
              <a:rPr sz="4000" b="1" spc="-18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  Artes</a:t>
            </a:r>
            <a:r>
              <a:rPr sz="4000" b="1" spc="-3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Escénicas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6488" y="1676400"/>
            <a:ext cx="10738485" cy="39350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FINALIDAD</a:t>
            </a:r>
            <a:endParaRPr sz="16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Contribuir </a:t>
            </a:r>
            <a:r>
              <a:rPr sz="1600" spc="5" dirty="0">
                <a:latin typeface="Arial"/>
                <a:cs typeface="Arial"/>
              </a:rPr>
              <a:t>a </a:t>
            </a:r>
            <a:r>
              <a:rPr sz="1600" dirty="0">
                <a:latin typeface="Arial"/>
                <a:cs typeface="Arial"/>
              </a:rPr>
              <a:t>la ampliación de la </a:t>
            </a:r>
            <a:r>
              <a:rPr sz="1600" spc="-5" dirty="0">
                <a:latin typeface="Arial"/>
                <a:cs typeface="Arial"/>
              </a:rPr>
              <a:t>diversidad </a:t>
            </a:r>
            <a:r>
              <a:rPr sz="1600" dirty="0">
                <a:latin typeface="Arial"/>
                <a:cs typeface="Arial"/>
              </a:rPr>
              <a:t>de </a:t>
            </a:r>
            <a:r>
              <a:rPr sz="1600" spc="-5" dirty="0">
                <a:latin typeface="Arial"/>
                <a:cs typeface="Arial"/>
              </a:rPr>
              <a:t>obras </a:t>
            </a:r>
            <a:r>
              <a:rPr sz="1600" dirty="0">
                <a:latin typeface="Arial"/>
                <a:cs typeface="Arial"/>
              </a:rPr>
              <a:t>de </a:t>
            </a:r>
            <a:r>
              <a:rPr sz="1600" spc="-5" dirty="0">
                <a:latin typeface="Arial"/>
                <a:cs typeface="Arial"/>
              </a:rPr>
              <a:t>artes </a:t>
            </a:r>
            <a:r>
              <a:rPr sz="1600" dirty="0">
                <a:latin typeface="Arial"/>
                <a:cs typeface="Arial"/>
              </a:rPr>
              <a:t>escénicas, </a:t>
            </a:r>
            <a:r>
              <a:rPr sz="1600" spc="-5" dirty="0">
                <a:latin typeface="Arial"/>
                <a:cs typeface="Arial"/>
              </a:rPr>
              <a:t>incluyendo </a:t>
            </a:r>
            <a:r>
              <a:rPr sz="1600" dirty="0">
                <a:latin typeface="Arial"/>
                <a:cs typeface="Arial"/>
              </a:rPr>
              <a:t>espectáculos</a:t>
            </a:r>
            <a:r>
              <a:rPr sz="1600" spc="-25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musicales</a:t>
            </a:r>
            <a:r>
              <a:rPr sz="1600" spc="10" dirty="0" smtClean="0">
                <a:latin typeface="Arial"/>
                <a:cs typeface="Arial"/>
              </a:rPr>
              <a:t>.</a:t>
            </a:r>
            <a:endParaRPr lang="es-MX" sz="16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es-MX" sz="1600" b="1" u="heavy" spc="-5" dirty="0" smtClean="0">
              <a:uFill>
                <a:solidFill>
                  <a:srgbClr val="000000"/>
                </a:solidFill>
              </a:u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z="1600" b="1" u="heavy" spc="-20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 PROYECTO</a:t>
            </a:r>
            <a:endParaRPr lang="es-MX" sz="16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proyecto consiste en la producción de una obra artística escénica, que incluye todas las etapas de su realización hasta su puesta en escena (en adelante, el Proyecto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12700" marR="6350" algn="just">
              <a:lnSpc>
                <a:spcPct val="100000"/>
              </a:lnSpc>
            </a:pPr>
            <a:endParaRPr lang="es-MX" sz="1600" dirty="0"/>
          </a:p>
          <a:p>
            <a:pPr marL="298450" marR="63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ebe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contar con la participación de artistas peruanos para su realización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 marR="6350" algn="just">
              <a:lnSpc>
                <a:spcPct val="100000"/>
              </a:lnSpc>
            </a:pP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63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contar con un documento firmado por el/la autor/a, autores/as o derechohabientes de la obra escénica propuesta para su producción, en el cual se indique tener conocimiento de la postulación del Proyecto al presente Concurso. </a:t>
            </a: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ct val="100000"/>
              </a:lnSpc>
            </a:pP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63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contar con una estrategia de exhibición de la producción escénica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 marR="6350" algn="just">
              <a:lnSpc>
                <a:spcPct val="100000"/>
              </a:lnSpc>
            </a:pP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63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acuerdo a sus necesidades, debe indicar en su presupuesto que el estímulo económico a recibir se orientará a 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servicios relacionados a la producción 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escénica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ct val="100000"/>
              </a:lnSpc>
            </a:pPr>
            <a:endParaRPr lang="es-MX" sz="1600" dirty="0"/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Rectángulo 10"/>
          <p:cNvSpPr/>
          <p:nvPr/>
        </p:nvSpPr>
        <p:spPr>
          <a:xfrm>
            <a:off x="381000" y="1552065"/>
            <a:ext cx="11353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981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ales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como: 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/>
              <a:t>honorarios </a:t>
            </a:r>
            <a:r>
              <a:rPr lang="es-MX" sz="1600" dirty="0"/>
              <a:t>artísticos y </a:t>
            </a:r>
            <a:r>
              <a:rPr lang="es-MX" sz="1600" dirty="0" smtClean="0"/>
              <a:t>técnicos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/>
              <a:t>derechos </a:t>
            </a:r>
            <a:r>
              <a:rPr lang="es-MX" sz="1600" dirty="0"/>
              <a:t>de </a:t>
            </a:r>
            <a:r>
              <a:rPr lang="es-MX" sz="1600" dirty="0" smtClean="0"/>
              <a:t>autor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/>
              <a:t>seguros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/>
              <a:t>escenografía</a:t>
            </a:r>
            <a:r>
              <a:rPr lang="es-MX" sz="1600" dirty="0"/>
              <a:t>, </a:t>
            </a:r>
            <a:r>
              <a:rPr lang="es-MX" sz="1600" dirty="0" smtClean="0"/>
              <a:t>utilería</a:t>
            </a:r>
            <a:r>
              <a:rPr lang="es-MX" sz="1600" dirty="0"/>
              <a:t>, </a:t>
            </a:r>
            <a:r>
              <a:rPr lang="es-MX" sz="1600" dirty="0" smtClean="0"/>
              <a:t>maquillaje</a:t>
            </a:r>
            <a:r>
              <a:rPr lang="es-MX" sz="1600" dirty="0"/>
              <a:t>, </a:t>
            </a:r>
            <a:r>
              <a:rPr lang="es-MX" sz="1600" dirty="0" smtClean="0"/>
              <a:t>vestuario</a:t>
            </a:r>
            <a:r>
              <a:rPr lang="es-MX" sz="1600" dirty="0"/>
              <a:t>, </a:t>
            </a:r>
            <a:r>
              <a:rPr lang="es-MX" sz="1600" dirty="0" smtClean="0"/>
              <a:t>iluminación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/>
              <a:t>alquiler </a:t>
            </a:r>
            <a:r>
              <a:rPr lang="es-MX" sz="1600" dirty="0"/>
              <a:t>de equipos y espacios de </a:t>
            </a:r>
            <a:r>
              <a:rPr lang="es-MX" sz="1600" dirty="0" smtClean="0"/>
              <a:t>ensayo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/>
              <a:t>movilidad </a:t>
            </a:r>
            <a:r>
              <a:rPr lang="es-MX" sz="1600" dirty="0"/>
              <a:t>y </a:t>
            </a:r>
            <a:r>
              <a:rPr lang="es-MX" sz="1600" dirty="0" smtClean="0"/>
              <a:t>traslados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/>
              <a:t>materiales </a:t>
            </a:r>
            <a:r>
              <a:rPr lang="es-MX" sz="1600" dirty="0"/>
              <a:t>para </a:t>
            </a:r>
            <a:r>
              <a:rPr lang="es-MX" sz="1600" dirty="0" smtClean="0"/>
              <a:t>ensayos</a:t>
            </a: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600" dirty="0" smtClean="0"/>
              <a:t>servicios </a:t>
            </a:r>
            <a:r>
              <a:rPr lang="es-MX" sz="1600" dirty="0"/>
              <a:t>de difusión</a:t>
            </a:r>
            <a:r>
              <a:rPr lang="es-MX" sz="1600" dirty="0" smtClean="0"/>
              <a:t>.</a:t>
            </a:r>
          </a:p>
          <a:p>
            <a:pPr marL="1191260" lvl="1"/>
            <a:endParaRPr lang="es-MX" sz="1600" b="1" spc="5" dirty="0" smtClean="0">
              <a:latin typeface="Arial"/>
              <a:cs typeface="Arial"/>
            </a:endParaRPr>
          </a:p>
          <a:p>
            <a:pPr marL="734060">
              <a:lnSpc>
                <a:spcPct val="100000"/>
              </a:lnSpc>
            </a:pPr>
            <a:r>
              <a:rPr lang="es-MX" sz="1600" b="1" spc="5" dirty="0" smtClean="0">
                <a:latin typeface="Arial"/>
                <a:cs typeface="Arial"/>
              </a:rPr>
              <a:t>Monto </a:t>
            </a:r>
            <a:r>
              <a:rPr lang="es-MX" sz="1600" b="1" dirty="0">
                <a:latin typeface="Arial"/>
                <a:cs typeface="Arial"/>
              </a:rPr>
              <a:t>máximo por beneficiario </a:t>
            </a:r>
            <a:r>
              <a:rPr lang="es-MX" sz="1600" spc="5" dirty="0">
                <a:latin typeface="Arial"/>
                <a:cs typeface="Arial"/>
              </a:rPr>
              <a:t>S/</a:t>
            </a:r>
            <a:r>
              <a:rPr lang="es-MX" sz="1600" spc="-125" dirty="0">
                <a:latin typeface="Arial"/>
                <a:cs typeface="Arial"/>
              </a:rPr>
              <a:t> </a:t>
            </a:r>
            <a:r>
              <a:rPr lang="es-MX" sz="1600" spc="-5" dirty="0" smtClean="0">
                <a:latin typeface="Arial"/>
                <a:cs typeface="Arial"/>
              </a:rPr>
              <a:t>30,000</a:t>
            </a:r>
          </a:p>
          <a:p>
            <a:pPr marL="734060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Fondo Total </a:t>
            </a:r>
            <a:r>
              <a:rPr lang="es-MX" sz="1600" spc="-5" dirty="0" smtClean="0">
                <a:latin typeface="Arial"/>
                <a:cs typeface="Arial"/>
              </a:rPr>
              <a:t>S/ 210,000</a:t>
            </a:r>
          </a:p>
          <a:p>
            <a:pPr marL="734060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Número estimado de ganadores </a:t>
            </a:r>
            <a:r>
              <a:rPr lang="es-MX" sz="1600" spc="-5" dirty="0" smtClean="0">
                <a:latin typeface="Arial"/>
                <a:cs typeface="Arial"/>
              </a:rPr>
              <a:t>7</a:t>
            </a:r>
          </a:p>
          <a:p>
            <a:pPr marL="734060">
              <a:lnSpc>
                <a:spcPct val="100000"/>
              </a:lnSpc>
            </a:pPr>
            <a:endParaRPr lang="es-MX" sz="1600" dirty="0">
              <a:latin typeface="Arial"/>
              <a:cs typeface="Arial"/>
            </a:endParaRPr>
          </a:p>
          <a:p>
            <a:pPr marL="734060">
              <a:lnSpc>
                <a:spcPct val="100000"/>
              </a:lnSpc>
              <a:tabLst>
                <a:tab pos="7106284" algn="l"/>
                <a:tab pos="9447530" algn="l"/>
              </a:tabLst>
            </a:pPr>
            <a:r>
              <a:rPr lang="es-MX" sz="1600" b="1" spc="-5" dirty="0">
                <a:latin typeface="Arial"/>
                <a:cs typeface="Arial"/>
              </a:rPr>
              <a:t>Postulantes  </a:t>
            </a:r>
            <a:r>
              <a:rPr lang="es-MX" sz="1600" spc="-5" dirty="0">
                <a:latin typeface="Arial"/>
                <a:cs typeface="Arial"/>
              </a:rPr>
              <a:t>Personas  jurídicas </a:t>
            </a:r>
            <a:r>
              <a:rPr lang="es-MX" sz="1600" spc="-5" dirty="0" smtClean="0">
                <a:latin typeface="Arial"/>
                <a:cs typeface="Arial"/>
              </a:rPr>
              <a:t>de </a:t>
            </a:r>
            <a:r>
              <a:rPr lang="es-MX" sz="1600" spc="-10" dirty="0" smtClean="0">
                <a:latin typeface="Arial"/>
                <a:cs typeface="Arial"/>
              </a:rPr>
              <a:t>derecho</a:t>
            </a:r>
            <a:r>
              <a:rPr lang="es-MX" sz="1600" spc="160" dirty="0" smtClean="0">
                <a:latin typeface="Arial"/>
                <a:cs typeface="Arial"/>
              </a:rPr>
              <a:t> </a:t>
            </a:r>
            <a:r>
              <a:rPr lang="es-MX" sz="1600" spc="-5" dirty="0">
                <a:latin typeface="Arial"/>
                <a:cs typeface="Arial"/>
              </a:rPr>
              <a:t>privado </a:t>
            </a:r>
            <a:r>
              <a:rPr lang="es-MX" sz="1600" spc="-10" dirty="0" smtClean="0">
                <a:latin typeface="Arial"/>
                <a:cs typeface="Arial"/>
              </a:rPr>
              <a:t>domiciliadas </a:t>
            </a:r>
            <a:r>
              <a:rPr lang="es-MX" sz="1600" spc="-5" dirty="0" smtClean="0">
                <a:latin typeface="Arial"/>
                <a:cs typeface="Arial"/>
              </a:rPr>
              <a:t>en el </a:t>
            </a:r>
            <a:r>
              <a:rPr lang="es-MX" sz="1600" dirty="0" smtClean="0">
                <a:latin typeface="Arial"/>
                <a:cs typeface="Arial"/>
              </a:rPr>
              <a:t>Perú / </a:t>
            </a:r>
            <a:r>
              <a:rPr lang="es-MX" sz="1600" spc="-5" dirty="0" smtClean="0">
                <a:latin typeface="Arial"/>
                <a:cs typeface="Arial"/>
              </a:rPr>
              <a:t>Personas </a:t>
            </a:r>
            <a:r>
              <a:rPr lang="es-MX" sz="1600" spc="-10" dirty="0" smtClean="0">
                <a:latin typeface="Arial"/>
                <a:cs typeface="Arial"/>
              </a:rPr>
              <a:t>naturales </a:t>
            </a:r>
            <a:r>
              <a:rPr lang="es-MX" sz="1600" spc="-10" dirty="0">
                <a:latin typeface="Arial"/>
                <a:cs typeface="Arial"/>
              </a:rPr>
              <a:t>peruanas</a:t>
            </a:r>
            <a:r>
              <a:rPr lang="es-MX" sz="1600" spc="210" dirty="0">
                <a:latin typeface="Arial"/>
                <a:cs typeface="Arial"/>
              </a:rPr>
              <a:t> </a:t>
            </a:r>
            <a:r>
              <a:rPr lang="es-MX" sz="1600" dirty="0" smtClean="0">
                <a:latin typeface="Arial"/>
                <a:cs typeface="Arial"/>
              </a:rPr>
              <a:t>o extranjeras residentes en el Perú.</a:t>
            </a:r>
            <a:endParaRPr lang="es-MX" sz="1600" dirty="0">
              <a:latin typeface="Arial"/>
              <a:cs typeface="Arial"/>
            </a:endParaRP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1162278" y="284479"/>
            <a:ext cx="10172242" cy="3792854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>
            <a:lvl1pPr>
              <a:defRPr sz="11500" b="0" i="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3118485" marR="5080" indent="-3086100">
              <a:lnSpc>
                <a:spcPts val="4320"/>
              </a:lnSpc>
              <a:spcBef>
                <a:spcPts val="655"/>
              </a:spcBef>
            </a:pPr>
            <a:r>
              <a:rPr lang="es-MX" sz="4000" b="1" kern="0" spc="5" smtClean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lang="es-MX" sz="4000" b="1" kern="0" spc="-5" smtClean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lang="es-MX" sz="4000" b="1" kern="0" spc="5" smtClean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lang="es-MX" sz="4000" b="1" kern="0" smtClean="0">
                <a:solidFill>
                  <a:srgbClr val="6F2F9F"/>
                </a:solidFill>
                <a:latin typeface="Arial"/>
                <a:cs typeface="Arial"/>
              </a:rPr>
              <a:t>Producción</a:t>
            </a:r>
            <a:r>
              <a:rPr lang="es-MX" sz="4000" b="1" kern="0" spc="-185" smtClean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lang="es-MX" sz="4000" b="1" kern="0" spc="5" smtClean="0">
                <a:solidFill>
                  <a:srgbClr val="6F2F9F"/>
                </a:solidFill>
                <a:latin typeface="Arial"/>
                <a:cs typeface="Arial"/>
              </a:rPr>
              <a:t>de  Artes</a:t>
            </a:r>
            <a:r>
              <a:rPr lang="es-MX" sz="4000" b="1" kern="0" spc="-35" smtClean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lang="es-MX" sz="4000" b="1" kern="0" smtClean="0">
                <a:solidFill>
                  <a:srgbClr val="6F2F9F"/>
                </a:solidFill>
                <a:latin typeface="Arial"/>
                <a:cs typeface="Arial"/>
              </a:rPr>
              <a:t>Escénicas</a:t>
            </a:r>
            <a:endParaRPr lang="es-MX" sz="4000" kern="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453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6247" y="2870"/>
            <a:ext cx="9197340" cy="118554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515620" marR="5080" indent="-502920">
              <a:lnSpc>
                <a:spcPts val="4320"/>
              </a:lnSpc>
              <a:spcBef>
                <a:spcPts val="655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</a:t>
            </a:r>
            <a:r>
              <a:rPr sz="4000" b="1" spc="-1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Festivales,  Festividades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y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Ferias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las</a:t>
            </a:r>
            <a:r>
              <a:rPr sz="4000" b="1" spc="-6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Artes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6488" y="1772982"/>
            <a:ext cx="10683875" cy="356123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FINALIDAD</a:t>
            </a:r>
            <a:endParaRPr sz="16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Contribuir </a:t>
            </a:r>
            <a:r>
              <a:rPr sz="1600" dirty="0">
                <a:latin typeface="Arial"/>
                <a:cs typeface="Arial"/>
              </a:rPr>
              <a:t>a la ampliación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diversidad de </a:t>
            </a:r>
            <a:r>
              <a:rPr sz="1600" dirty="0">
                <a:latin typeface="Arial"/>
                <a:cs typeface="Arial"/>
              </a:rPr>
              <a:t>la oferta y el </a:t>
            </a:r>
            <a:r>
              <a:rPr sz="1600" spc="5" dirty="0">
                <a:latin typeface="Arial"/>
                <a:cs typeface="Arial"/>
              </a:rPr>
              <a:t>consumo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artes </a:t>
            </a:r>
            <a:r>
              <a:rPr sz="1600" dirty="0">
                <a:latin typeface="Arial"/>
                <a:cs typeface="Arial"/>
              </a:rPr>
              <a:t>escénicas, visuales y</a:t>
            </a:r>
            <a:r>
              <a:rPr sz="1600" spc="-204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música.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sz="1600" b="1" u="heavy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PROYECTO</a:t>
            </a:r>
            <a:endParaRPr lang="es-MX" sz="1600" b="1" u="heavy" spc="-5" dirty="0">
              <a:uFill>
                <a:solidFill>
                  <a:srgbClr val="000000"/>
                </a:solidFill>
              </a:u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proyecto consiste en la organización, programación y desarrollo de festivales, festividades, ferias, bienales, encuentros u otras plataformas de exhibición pública de obras y expresiones artísticas escénicas, artes visuales y/o de la música a desarrollarse en el territorio nacional (en adelante, el Proyecto). </a:t>
            </a:r>
            <a:endParaRPr lang="es-MX" sz="1600" b="1" u="heavy" spc="-5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endParaRPr sz="1600" dirty="0">
              <a:latin typeface="Arial"/>
              <a:cs typeface="Arial"/>
            </a:endParaRPr>
          </a:p>
          <a:p>
            <a:pPr marL="298450" marR="5715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contar con un equipo de gestión con experiencia en la organización de eventos de exhibición de las artes escénicas, artes visuales y/o música. </a:t>
            </a: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5715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5715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acuerdo a sus necesidades, debe indicar en su presupuesto que el estímulo económico a recibir se orientará a 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servicios relacionados a la producción y programación </a:t>
            </a:r>
            <a:r>
              <a:rPr lang="es-MX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artística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715" algn="just">
              <a:lnSpc>
                <a:spcPct val="100000"/>
              </a:lnSpc>
            </a:pPr>
            <a:endParaRPr lang="es-MX" sz="1600" dirty="0"/>
          </a:p>
          <a:p>
            <a:pPr marL="12700" marR="5715" algn="just">
              <a:lnSpc>
                <a:spcPct val="100000"/>
              </a:lnSpc>
            </a:pPr>
            <a:endParaRPr lang="es-MX" sz="1600" dirty="0"/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6247" y="2870"/>
            <a:ext cx="9197340" cy="118554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515620" marR="5080" indent="-502920">
              <a:lnSpc>
                <a:spcPts val="4320"/>
              </a:lnSpc>
              <a:spcBef>
                <a:spcPts val="655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</a:t>
            </a:r>
            <a:r>
              <a:rPr sz="4000" b="1" spc="-1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Festivales,  Festividades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y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Ferias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las</a:t>
            </a:r>
            <a:r>
              <a:rPr sz="4000" b="1" spc="-6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Artes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9145" y="1710771"/>
            <a:ext cx="10683875" cy="3707425"/>
          </a:xfrm>
          <a:prstGeom prst="rect">
            <a:avLst/>
          </a:prstGeom>
        </p:spPr>
        <p:txBody>
          <a:bodyPr vert="horz" wrap="square" lIns="0" tIns="13970" rIns="0" bIns="0" numCol="2" rtlCol="0">
            <a:spAutoFit/>
          </a:bodyPr>
          <a:lstStyle/>
          <a:p>
            <a:pPr marL="298450" marR="5715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Tales como: </a:t>
            </a:r>
          </a:p>
          <a:p>
            <a:pPr marL="755650" marR="5715" lvl="1" indent="-2857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honorarios de artistas y/o técnicos </a:t>
            </a:r>
          </a:p>
          <a:p>
            <a:pPr marL="755650" marR="5715" lvl="1" indent="-2857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curaduría</a:t>
            </a:r>
          </a:p>
          <a:p>
            <a:pPr marL="755650" marR="5715" lvl="1" indent="-2857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movilidades y traslados </a:t>
            </a:r>
          </a:p>
          <a:p>
            <a:pPr marL="755650" marR="5715" lvl="1" indent="-2857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hospedajes</a:t>
            </a:r>
          </a:p>
          <a:p>
            <a:pPr marL="755650" marR="5715" lvl="1" indent="-2857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seguros para artistas y/o técnicos</a:t>
            </a:r>
          </a:p>
          <a:p>
            <a:pPr marL="755650" marR="5715" lvl="1" indent="-2857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trámites de permisos y autorizaciones</a:t>
            </a:r>
          </a:p>
          <a:p>
            <a:pPr marL="755650" marR="5715" lvl="1" indent="-285750" algn="just">
              <a:buFont typeface="Wingdings" panose="05000000000000000000" pitchFamily="2" charset="2"/>
              <a:buChar char="ü"/>
            </a:pP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participación de programadores u otros agentes </a:t>
            </a: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5715" lvl="1" algn="just"/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plataformas de exhibición nacionales o internacionales</a:t>
            </a:r>
          </a:p>
          <a:p>
            <a:pPr marL="12700" marR="5715" algn="just">
              <a:lnSpc>
                <a:spcPct val="100000"/>
              </a:lnSpc>
            </a:pPr>
            <a:endParaRPr lang="es-MX" sz="1600" dirty="0" smtClean="0"/>
          </a:p>
          <a:p>
            <a:pPr marL="298450" marR="5715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600" dirty="0" smtClean="0"/>
              <a:t>Dentro </a:t>
            </a:r>
            <a:r>
              <a:rPr lang="es-MX" sz="1600" dirty="0"/>
              <a:t>del presupuesto solicitado, se podrá considerar, </a:t>
            </a:r>
            <a:r>
              <a:rPr lang="es-MX" sz="1600" b="1" dirty="0"/>
              <a:t>hasta un máximo del veinte por ciento (20%) en gastos operativos </a:t>
            </a:r>
            <a:r>
              <a:rPr lang="es-MX" sz="1600" dirty="0"/>
              <a:t>tales como: </a:t>
            </a:r>
          </a:p>
          <a:p>
            <a:pPr marL="755650" marR="5715" lvl="1" indent="-285750" algn="just">
              <a:buFont typeface="Wingdings" panose="05000000000000000000" pitchFamily="2" charset="2"/>
              <a:buChar char="ü"/>
            </a:pPr>
            <a:r>
              <a:rPr lang="es-MX" sz="1600" dirty="0" smtClean="0"/>
              <a:t>alquileres </a:t>
            </a:r>
            <a:r>
              <a:rPr lang="es-MX" sz="1600" dirty="0"/>
              <a:t>de luces, sonido, escenario, estructuras, grupo electrógeno, baños, salas o espacios, así como servicios de difusión, prensa y seguridad. </a:t>
            </a:r>
          </a:p>
          <a:p>
            <a:pPr marL="12700" marR="5715" algn="just">
              <a:lnSpc>
                <a:spcPct val="100000"/>
              </a:lnSpc>
            </a:pPr>
            <a:endParaRPr lang="es-MX" sz="1600" b="1" spc="5" dirty="0">
              <a:latin typeface="Arial"/>
              <a:cs typeface="Arial"/>
            </a:endParaRPr>
          </a:p>
          <a:p>
            <a:pPr marL="12700" marR="5715" algn="just">
              <a:lnSpc>
                <a:spcPct val="100000"/>
              </a:lnSpc>
            </a:pPr>
            <a:r>
              <a:rPr lang="es-MX" sz="1600" b="1" spc="5" dirty="0">
                <a:latin typeface="Arial"/>
                <a:cs typeface="Arial"/>
              </a:rPr>
              <a:t>Monto </a:t>
            </a:r>
            <a:r>
              <a:rPr lang="es-MX" sz="1600" b="1" spc="-5" dirty="0">
                <a:latin typeface="Arial"/>
                <a:cs typeface="Arial"/>
              </a:rPr>
              <a:t>fijo </a:t>
            </a:r>
            <a:r>
              <a:rPr lang="es-MX" sz="1600" b="1" dirty="0">
                <a:latin typeface="Arial"/>
                <a:cs typeface="Arial"/>
              </a:rPr>
              <a:t>por beneficiario </a:t>
            </a:r>
            <a:r>
              <a:rPr lang="es-MX" sz="1600" spc="5" dirty="0">
                <a:latin typeface="Arial"/>
                <a:cs typeface="Arial"/>
              </a:rPr>
              <a:t>S/</a:t>
            </a:r>
            <a:r>
              <a:rPr lang="es-MX" sz="1600" spc="-85" dirty="0">
                <a:latin typeface="Arial"/>
                <a:cs typeface="Arial"/>
              </a:rPr>
              <a:t> </a:t>
            </a:r>
            <a:r>
              <a:rPr lang="es-MX" sz="1600" spc="-5" dirty="0" smtClean="0">
                <a:latin typeface="Arial"/>
                <a:cs typeface="Arial"/>
              </a:rPr>
              <a:t>60,000</a:t>
            </a:r>
          </a:p>
          <a:p>
            <a:pPr marL="12700" marR="5715" algn="just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Fondo Total</a:t>
            </a:r>
            <a:r>
              <a:rPr lang="es-MX" sz="1600" spc="-5" dirty="0" smtClean="0">
                <a:latin typeface="Arial"/>
                <a:cs typeface="Arial"/>
              </a:rPr>
              <a:t> S/ 480,000</a:t>
            </a:r>
          </a:p>
          <a:p>
            <a:pPr marL="12700" marR="5715" algn="just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Número estimado de ganadores</a:t>
            </a:r>
            <a:r>
              <a:rPr lang="es-MX" sz="1600" spc="-5" dirty="0" smtClean="0">
                <a:latin typeface="Arial"/>
                <a:cs typeface="Arial"/>
              </a:rPr>
              <a:t> 8</a:t>
            </a:r>
          </a:p>
          <a:p>
            <a:pPr marL="12700" algn="just">
              <a:lnSpc>
                <a:spcPct val="100000"/>
              </a:lnSpc>
            </a:pPr>
            <a:endParaRPr lang="es-MX" sz="16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es-MX" sz="1600" b="1" dirty="0" smtClean="0">
                <a:latin typeface="Arial"/>
                <a:cs typeface="Arial"/>
              </a:rPr>
              <a:t>Postulantes </a:t>
            </a:r>
            <a:r>
              <a:rPr lang="es-MX" sz="1600" spc="-5" dirty="0">
                <a:latin typeface="Arial"/>
                <a:cs typeface="Arial"/>
              </a:rPr>
              <a:t>Personas jurídicas </a:t>
            </a:r>
            <a:r>
              <a:rPr lang="es-MX" sz="1600" dirty="0">
                <a:latin typeface="Arial"/>
                <a:cs typeface="Arial"/>
              </a:rPr>
              <a:t>de </a:t>
            </a:r>
            <a:r>
              <a:rPr lang="es-MX" sz="1600" spc="-5" dirty="0">
                <a:latin typeface="Arial"/>
                <a:cs typeface="Arial"/>
              </a:rPr>
              <a:t>derecho privado </a:t>
            </a:r>
            <a:r>
              <a:rPr lang="es-MX" sz="1600" dirty="0">
                <a:latin typeface="Arial"/>
                <a:cs typeface="Arial"/>
              </a:rPr>
              <a:t>domiciliadas en el</a:t>
            </a:r>
            <a:r>
              <a:rPr lang="es-MX" sz="1600" spc="-125" dirty="0">
                <a:latin typeface="Arial"/>
                <a:cs typeface="Arial"/>
              </a:rPr>
              <a:t> </a:t>
            </a:r>
            <a:r>
              <a:rPr lang="es-MX" sz="1600" dirty="0">
                <a:latin typeface="Arial"/>
                <a:cs typeface="Arial"/>
              </a:rPr>
              <a:t>Perú</a:t>
            </a:r>
          </a:p>
          <a:p>
            <a:pPr marL="12700" marR="5715" algn="just">
              <a:lnSpc>
                <a:spcPct val="100000"/>
              </a:lnSpc>
            </a:pPr>
            <a:endParaRPr lang="es-MX" sz="1600" dirty="0"/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391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3652" rIns="0" bIns="0" rtlCol="0">
            <a:spAutoFit/>
          </a:bodyPr>
          <a:lstStyle/>
          <a:p>
            <a:pPr marL="904875" marR="5080" indent="-799465">
              <a:lnSpc>
                <a:spcPts val="3890"/>
              </a:lnSpc>
              <a:spcBef>
                <a:spcPts val="590"/>
              </a:spcBef>
            </a:pP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Concurso Nacional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3600" b="1" spc="-10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3600" b="1" spc="-30" dirty="0">
                <a:solidFill>
                  <a:srgbClr val="6F2F9F"/>
                </a:solidFill>
                <a:latin typeface="Arial"/>
                <a:cs typeface="Arial"/>
              </a:rPr>
              <a:t>Arte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para  la Transformación e </a:t>
            </a:r>
            <a:r>
              <a:rPr sz="3600" b="1" spc="-10" dirty="0">
                <a:solidFill>
                  <a:srgbClr val="6F2F9F"/>
                </a:solidFill>
                <a:latin typeface="Arial"/>
                <a:cs typeface="Arial"/>
              </a:rPr>
              <a:t>Innovación</a:t>
            </a:r>
            <a:r>
              <a:rPr sz="3600" b="1" spc="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Social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830262" y="1752600"/>
            <a:ext cx="10528300" cy="37452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FINALIDAD</a:t>
            </a:r>
          </a:p>
          <a:p>
            <a:pPr marL="12700" algn="just">
              <a:lnSpc>
                <a:spcPct val="100000"/>
              </a:lnSpc>
            </a:pPr>
            <a:r>
              <a:rPr b="0" u="none" spc="-5" dirty="0">
                <a:latin typeface="Arial"/>
                <a:cs typeface="Arial"/>
              </a:rPr>
              <a:t>Contribuir</a:t>
            </a:r>
            <a:r>
              <a:rPr b="0" u="none" spc="170" dirty="0">
                <a:latin typeface="Arial"/>
                <a:cs typeface="Arial"/>
              </a:rPr>
              <a:t> </a:t>
            </a:r>
            <a:r>
              <a:rPr b="0" u="none" spc="-5" dirty="0">
                <a:latin typeface="Arial"/>
                <a:cs typeface="Arial"/>
              </a:rPr>
              <a:t>al</a:t>
            </a:r>
            <a:r>
              <a:rPr b="0" u="none" spc="145" dirty="0">
                <a:latin typeface="Arial"/>
                <a:cs typeface="Arial"/>
              </a:rPr>
              <a:t> </a:t>
            </a:r>
            <a:r>
              <a:rPr b="0" u="none" spc="-5" dirty="0">
                <a:latin typeface="Arial"/>
                <a:cs typeface="Arial"/>
              </a:rPr>
              <a:t>fortalecimiento</a:t>
            </a:r>
            <a:r>
              <a:rPr b="0" u="none" spc="155" dirty="0">
                <a:latin typeface="Arial"/>
                <a:cs typeface="Arial"/>
              </a:rPr>
              <a:t> </a:t>
            </a:r>
            <a:r>
              <a:rPr b="0" u="none" spc="-5" dirty="0">
                <a:latin typeface="Arial"/>
                <a:cs typeface="Arial"/>
              </a:rPr>
              <a:t>de</a:t>
            </a:r>
            <a:r>
              <a:rPr b="0" u="none" spc="160" dirty="0">
                <a:latin typeface="Arial"/>
                <a:cs typeface="Arial"/>
              </a:rPr>
              <a:t> </a:t>
            </a:r>
            <a:r>
              <a:rPr b="0" u="none" spc="-5" dirty="0">
                <a:latin typeface="Arial"/>
                <a:cs typeface="Arial"/>
              </a:rPr>
              <a:t>procesos</a:t>
            </a:r>
            <a:r>
              <a:rPr b="0" u="none" spc="175" dirty="0">
                <a:latin typeface="Arial"/>
                <a:cs typeface="Arial"/>
              </a:rPr>
              <a:t> </a:t>
            </a:r>
            <a:r>
              <a:rPr b="0" u="none" spc="-5" dirty="0">
                <a:latin typeface="Arial"/>
                <a:cs typeface="Arial"/>
              </a:rPr>
              <a:t>de</a:t>
            </a:r>
            <a:r>
              <a:rPr b="0" u="none" spc="145" dirty="0">
                <a:latin typeface="Arial"/>
                <a:cs typeface="Arial"/>
              </a:rPr>
              <a:t> </a:t>
            </a:r>
            <a:r>
              <a:rPr b="0" u="none" spc="-5" dirty="0">
                <a:latin typeface="Arial"/>
                <a:cs typeface="Arial"/>
              </a:rPr>
              <a:t>transformación</a:t>
            </a:r>
            <a:r>
              <a:rPr b="0" u="none" spc="15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e</a:t>
            </a:r>
            <a:r>
              <a:rPr b="0" u="none" spc="140" dirty="0">
                <a:latin typeface="Arial"/>
                <a:cs typeface="Arial"/>
              </a:rPr>
              <a:t> </a:t>
            </a:r>
            <a:r>
              <a:rPr b="0" u="none" spc="-5" dirty="0">
                <a:latin typeface="Arial"/>
                <a:cs typeface="Arial"/>
              </a:rPr>
              <a:t>innovación</a:t>
            </a:r>
            <a:r>
              <a:rPr b="0" u="none" spc="145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social</a:t>
            </a:r>
            <a:r>
              <a:rPr b="0" u="none" spc="175" dirty="0">
                <a:latin typeface="Arial"/>
                <a:cs typeface="Arial"/>
              </a:rPr>
              <a:t> </a:t>
            </a:r>
            <a:r>
              <a:rPr b="0" u="none" dirty="0">
                <a:latin typeface="Arial"/>
                <a:cs typeface="Arial"/>
              </a:rPr>
              <a:t>a</a:t>
            </a:r>
            <a:r>
              <a:rPr b="0" u="none" spc="140" dirty="0">
                <a:latin typeface="Arial"/>
                <a:cs typeface="Arial"/>
              </a:rPr>
              <a:t> </a:t>
            </a:r>
            <a:r>
              <a:rPr b="0" u="none" spc="-5" dirty="0">
                <a:latin typeface="Arial"/>
                <a:cs typeface="Arial"/>
              </a:rPr>
              <a:t>través</a:t>
            </a:r>
            <a:r>
              <a:rPr b="0" u="none" spc="190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las</a:t>
            </a:r>
            <a:r>
              <a:rPr b="0" u="none" spc="185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artes</a:t>
            </a:r>
            <a:r>
              <a:rPr b="0" u="none" spc="185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escénicas,</a:t>
            </a:r>
            <a:r>
              <a:rPr b="0" u="none" spc="190" dirty="0">
                <a:latin typeface="Arial"/>
                <a:cs typeface="Arial"/>
              </a:rPr>
              <a:t> </a:t>
            </a:r>
            <a:r>
              <a:rPr b="0" u="none" spc="-10" dirty="0">
                <a:latin typeface="Arial"/>
                <a:cs typeface="Arial"/>
              </a:rPr>
              <a:t>artes</a:t>
            </a:r>
          </a:p>
          <a:p>
            <a:pPr marL="12700" algn="just">
              <a:lnSpc>
                <a:spcPct val="100000"/>
              </a:lnSpc>
            </a:pPr>
            <a:r>
              <a:rPr b="0" u="none" dirty="0">
                <a:latin typeface="Arial"/>
                <a:cs typeface="Arial"/>
              </a:rPr>
              <a:t>visuales y/o la</a:t>
            </a:r>
            <a:r>
              <a:rPr b="0" u="none" spc="409" dirty="0">
                <a:latin typeface="Arial"/>
                <a:cs typeface="Arial"/>
              </a:rPr>
              <a:t> </a:t>
            </a:r>
            <a:r>
              <a:rPr b="0" u="none" spc="5" dirty="0">
                <a:latin typeface="Arial"/>
                <a:cs typeface="Arial"/>
              </a:rPr>
              <a:t>música.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/>
              <a:t>DEL</a:t>
            </a:r>
            <a:r>
              <a:rPr spc="-65" dirty="0"/>
              <a:t> </a:t>
            </a:r>
            <a:r>
              <a:rPr spc="-5" dirty="0"/>
              <a:t>PROYECTO</a:t>
            </a:r>
          </a:p>
          <a:p>
            <a:pPr marL="12700" marR="6350" algn="just">
              <a:lnSpc>
                <a:spcPct val="100000"/>
              </a:lnSpc>
            </a:pPr>
            <a:r>
              <a:rPr lang="es-MX" b="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MX" b="0" u="none" dirty="0">
                <a:latin typeface="Arial" panose="020B0604020202020204" pitchFamily="34" charset="0"/>
                <a:cs typeface="Arial" panose="020B0604020202020204" pitchFamily="34" charset="0"/>
              </a:rPr>
              <a:t>proyecto consiste en la implementación de una propuesta metodológica que aborda oportunidades y/o propone soluciones a problemáticas que afectan a grupos de especial protección definidos en el Plan Nacional de Derechos Humanos </a:t>
            </a:r>
            <a:r>
              <a:rPr lang="es-MX" b="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2018-2021 </a:t>
            </a:r>
            <a:r>
              <a:rPr lang="es-MX" b="0" u="none" dirty="0">
                <a:latin typeface="Arial" panose="020B0604020202020204" pitchFamily="34" charset="0"/>
                <a:cs typeface="Arial" panose="020B0604020202020204" pitchFamily="34" charset="0"/>
              </a:rPr>
              <a:t>a través de las artes escénicas</a:t>
            </a:r>
            <a:r>
              <a:rPr lang="es-MX" b="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MX" b="0" u="none" dirty="0">
                <a:latin typeface="Arial" panose="020B0604020202020204" pitchFamily="34" charset="0"/>
                <a:cs typeface="Arial" panose="020B0604020202020204" pitchFamily="34" charset="0"/>
              </a:rPr>
              <a:t> artes visuales y/o música (en adelante, el Proyecto). </a:t>
            </a:r>
            <a:endParaRPr lang="es-MX" b="0" u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6350" algn="just">
              <a:lnSpc>
                <a:spcPct val="100000"/>
              </a:lnSpc>
            </a:pPr>
            <a:endParaRPr lang="es-MX" b="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63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b="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MX" sz="1400" b="0" u="none" dirty="0">
                <a:latin typeface="Arial" panose="020B0604020202020204" pitchFamily="34" charset="0"/>
                <a:cs typeface="Arial" panose="020B0604020202020204" pitchFamily="34" charset="0"/>
              </a:rPr>
              <a:t>contar con una propuesta de acción que evidencie cómo a través de las artes escénicas, artes visuales y/o música se puede contribuir a procesos de transformación e innovación social en los públicos definidos en la propuesta. </a:t>
            </a:r>
            <a:endParaRPr lang="es-MX" sz="1400" b="0" u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63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b="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63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b="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MX" sz="1400" b="0" u="none" dirty="0">
                <a:latin typeface="Arial" panose="020B0604020202020204" pitchFamily="34" charset="0"/>
                <a:cs typeface="Arial" panose="020B0604020202020204" pitchFamily="34" charset="0"/>
              </a:rPr>
              <a:t>incluir la participación de artistas peruanos, profesionales y/o especialistas en las problemáticas y/o grupos definidos. </a:t>
            </a:r>
            <a:endParaRPr lang="es-MX" sz="1400" b="0" u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63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b="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marR="635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b="0" u="none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MX" sz="1400" b="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s-MX" sz="1400" b="0" u="none" dirty="0">
                <a:latin typeface="Arial" panose="020B0604020202020204" pitchFamily="34" charset="0"/>
                <a:cs typeface="Arial" panose="020B0604020202020204" pitchFamily="34" charset="0"/>
              </a:rPr>
              <a:t>acuerdo a sus necesidades, debe indicar en su presupuesto que el estímulo económico a recibir se orientará a </a:t>
            </a:r>
            <a:r>
              <a:rPr lang="es-MX" sz="1400" u="none" dirty="0">
                <a:latin typeface="Arial" panose="020B0604020202020204" pitchFamily="34" charset="0"/>
                <a:cs typeface="Arial" panose="020B0604020202020204" pitchFamily="34" charset="0"/>
              </a:rPr>
              <a:t>servicios relacionados al desarrollo del </a:t>
            </a:r>
            <a:r>
              <a:rPr lang="es-MX" sz="140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Proyecto</a:t>
            </a:r>
            <a:r>
              <a:rPr lang="es-MX" sz="1400" b="0" u="non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b="0" u="none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721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Rectángulo 10"/>
          <p:cNvSpPr/>
          <p:nvPr/>
        </p:nvSpPr>
        <p:spPr>
          <a:xfrm>
            <a:off x="381000" y="1552065"/>
            <a:ext cx="113538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981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MX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ales 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como: </a:t>
            </a:r>
            <a:endParaRPr lang="es-MX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honorarios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 artistas y demás profesionales y/o especialistas, </a:t>
            </a: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servicios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 medición, investigación, sistematización del Proyecto, </a:t>
            </a: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capacitaciones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alquileres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 equipos y espacios, </a:t>
            </a: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registro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del impacto de las actividades y </a:t>
            </a:r>
            <a:endParaRPr lang="es-MX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77010" lvl="1" indent="-285750">
              <a:buFont typeface="Wingdings" panose="05000000000000000000" pitchFamily="2" charset="2"/>
              <a:buChar char="ü"/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difusión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4060">
              <a:lnSpc>
                <a:spcPct val="100000"/>
              </a:lnSpc>
            </a:pPr>
            <a:endParaRPr lang="es-MX" sz="1600" b="1" spc="5" dirty="0" smtClean="0">
              <a:latin typeface="Arial"/>
              <a:cs typeface="Arial"/>
            </a:endParaRPr>
          </a:p>
          <a:p>
            <a:pPr marL="734060">
              <a:lnSpc>
                <a:spcPct val="100000"/>
              </a:lnSpc>
            </a:pPr>
            <a:r>
              <a:rPr lang="es-MX" sz="1600" b="1" spc="5" dirty="0" smtClean="0">
                <a:latin typeface="Arial"/>
                <a:cs typeface="Arial"/>
              </a:rPr>
              <a:t>Monto </a:t>
            </a:r>
            <a:r>
              <a:rPr lang="es-MX" sz="1600" b="1" dirty="0" smtClean="0">
                <a:latin typeface="Arial"/>
                <a:cs typeface="Arial"/>
              </a:rPr>
              <a:t>fijo </a:t>
            </a:r>
            <a:r>
              <a:rPr lang="es-MX" sz="1600" b="1" dirty="0">
                <a:latin typeface="Arial"/>
                <a:cs typeface="Arial"/>
              </a:rPr>
              <a:t>por beneficiario </a:t>
            </a:r>
            <a:r>
              <a:rPr lang="es-MX" sz="1600" spc="5" dirty="0">
                <a:latin typeface="Arial"/>
                <a:cs typeface="Arial"/>
              </a:rPr>
              <a:t>S/</a:t>
            </a:r>
            <a:r>
              <a:rPr lang="es-MX" sz="1600" spc="-125" dirty="0">
                <a:latin typeface="Arial"/>
                <a:cs typeface="Arial"/>
              </a:rPr>
              <a:t> </a:t>
            </a:r>
            <a:r>
              <a:rPr lang="es-MX" sz="1600" spc="-5" dirty="0" smtClean="0">
                <a:latin typeface="Arial"/>
                <a:cs typeface="Arial"/>
              </a:rPr>
              <a:t>35,000</a:t>
            </a:r>
          </a:p>
          <a:p>
            <a:pPr marL="734060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Fondo Total </a:t>
            </a:r>
            <a:r>
              <a:rPr lang="es-MX" sz="1600" spc="-5" dirty="0" smtClean="0">
                <a:latin typeface="Arial"/>
                <a:cs typeface="Arial"/>
              </a:rPr>
              <a:t>S/ 490,000</a:t>
            </a:r>
          </a:p>
          <a:p>
            <a:pPr marL="734060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Número estimado de ganadores </a:t>
            </a:r>
            <a:r>
              <a:rPr lang="es-MX" sz="1600" spc="-5" dirty="0" smtClean="0">
                <a:latin typeface="Arial"/>
                <a:cs typeface="Arial"/>
              </a:rPr>
              <a:t>14</a:t>
            </a:r>
          </a:p>
          <a:p>
            <a:pPr marL="734060">
              <a:lnSpc>
                <a:spcPct val="100000"/>
              </a:lnSpc>
            </a:pPr>
            <a:endParaRPr lang="es-MX" sz="1600" dirty="0">
              <a:latin typeface="Arial"/>
              <a:cs typeface="Arial"/>
            </a:endParaRPr>
          </a:p>
          <a:p>
            <a:pPr marL="734060">
              <a:lnSpc>
                <a:spcPct val="100000"/>
              </a:lnSpc>
              <a:tabLst>
                <a:tab pos="7106284" algn="l"/>
                <a:tab pos="9447530" algn="l"/>
              </a:tabLst>
            </a:pPr>
            <a:r>
              <a:rPr lang="es-MX" sz="1600" b="1" spc="-5" dirty="0">
                <a:latin typeface="Arial"/>
                <a:cs typeface="Arial"/>
              </a:rPr>
              <a:t>Postulantes  </a:t>
            </a:r>
            <a:r>
              <a:rPr lang="es-MX" sz="1600" spc="-5" dirty="0">
                <a:latin typeface="Arial"/>
                <a:cs typeface="Arial"/>
              </a:rPr>
              <a:t>Personas  jurídicas </a:t>
            </a:r>
            <a:r>
              <a:rPr lang="es-MX" sz="1600" spc="-5" dirty="0" smtClean="0">
                <a:latin typeface="Arial"/>
                <a:cs typeface="Arial"/>
              </a:rPr>
              <a:t>de </a:t>
            </a:r>
            <a:r>
              <a:rPr lang="es-MX" sz="1600" spc="-10" dirty="0" smtClean="0">
                <a:latin typeface="Arial"/>
                <a:cs typeface="Arial"/>
              </a:rPr>
              <a:t>derecho</a:t>
            </a:r>
            <a:r>
              <a:rPr lang="es-MX" sz="1600" spc="160" dirty="0" smtClean="0">
                <a:latin typeface="Arial"/>
                <a:cs typeface="Arial"/>
              </a:rPr>
              <a:t> </a:t>
            </a:r>
            <a:r>
              <a:rPr lang="es-MX" sz="1600" spc="-5" dirty="0">
                <a:latin typeface="Arial"/>
                <a:cs typeface="Arial"/>
              </a:rPr>
              <a:t>privado </a:t>
            </a:r>
            <a:r>
              <a:rPr lang="es-MX" sz="1600" spc="-10" dirty="0" smtClean="0">
                <a:latin typeface="Arial"/>
                <a:cs typeface="Arial"/>
              </a:rPr>
              <a:t>domiciliadas </a:t>
            </a:r>
            <a:r>
              <a:rPr lang="es-MX" sz="1600" spc="-5" dirty="0" smtClean="0">
                <a:latin typeface="Arial"/>
                <a:cs typeface="Arial"/>
              </a:rPr>
              <a:t>en el </a:t>
            </a:r>
            <a:r>
              <a:rPr lang="es-MX" sz="1600" dirty="0" smtClean="0">
                <a:latin typeface="Arial"/>
                <a:cs typeface="Arial"/>
              </a:rPr>
              <a:t>Perú / </a:t>
            </a:r>
            <a:r>
              <a:rPr lang="es-MX" sz="1600" spc="-5" dirty="0" smtClean="0">
                <a:latin typeface="Arial"/>
                <a:cs typeface="Arial"/>
              </a:rPr>
              <a:t>Personas </a:t>
            </a:r>
            <a:r>
              <a:rPr lang="es-MX" sz="1600" spc="-10" dirty="0" smtClean="0">
                <a:latin typeface="Arial"/>
                <a:cs typeface="Arial"/>
              </a:rPr>
              <a:t>naturales </a:t>
            </a:r>
            <a:r>
              <a:rPr lang="es-MX" sz="1600" spc="-10" dirty="0">
                <a:latin typeface="Arial"/>
                <a:cs typeface="Arial"/>
              </a:rPr>
              <a:t>peruanas</a:t>
            </a:r>
            <a:r>
              <a:rPr lang="es-MX" sz="1600" spc="210" dirty="0">
                <a:latin typeface="Arial"/>
                <a:cs typeface="Arial"/>
              </a:rPr>
              <a:t> </a:t>
            </a:r>
            <a:r>
              <a:rPr lang="es-MX" sz="1600" dirty="0" smtClean="0">
                <a:latin typeface="Arial"/>
                <a:cs typeface="Arial"/>
              </a:rPr>
              <a:t>o extranjeras residentes en el Perú.</a:t>
            </a:r>
            <a:endParaRPr lang="es-MX" sz="1600" dirty="0">
              <a:latin typeface="Arial"/>
              <a:cs typeface="Arial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009878" y="132079"/>
            <a:ext cx="10172242" cy="3792854"/>
          </a:xfrm>
          <a:prstGeom prst="rect">
            <a:avLst/>
          </a:prstGeom>
        </p:spPr>
        <p:txBody>
          <a:bodyPr vert="horz" wrap="square" lIns="0" tIns="163652" rIns="0" bIns="0" rtlCol="0">
            <a:spAutoFit/>
          </a:bodyPr>
          <a:lstStyle/>
          <a:p>
            <a:pPr marL="904875" marR="5080" indent="-799465">
              <a:lnSpc>
                <a:spcPts val="3890"/>
              </a:lnSpc>
              <a:spcBef>
                <a:spcPts val="590"/>
              </a:spcBef>
            </a:pP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Concurso Nacional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3600" b="1" spc="-10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3600" b="1" spc="-30" dirty="0">
                <a:solidFill>
                  <a:srgbClr val="6F2F9F"/>
                </a:solidFill>
                <a:latin typeface="Arial"/>
                <a:cs typeface="Arial"/>
              </a:rPr>
              <a:t>Arte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para  la Transformación e </a:t>
            </a:r>
            <a:r>
              <a:rPr sz="3600" b="1" spc="-10" dirty="0">
                <a:solidFill>
                  <a:srgbClr val="6F2F9F"/>
                </a:solidFill>
                <a:latin typeface="Arial"/>
                <a:cs typeface="Arial"/>
              </a:rPr>
              <a:t>Innovación</a:t>
            </a:r>
            <a:r>
              <a:rPr sz="3600" b="1" spc="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Social</a:t>
            </a:r>
            <a:endParaRPr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65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20345" marR="5080" algn="ctr">
              <a:lnSpc>
                <a:spcPts val="3890"/>
              </a:lnSpc>
              <a:spcBef>
                <a:spcPts val="590"/>
              </a:spcBef>
            </a:pPr>
            <a:r>
              <a:rPr dirty="0"/>
              <a:t>Segunda </a:t>
            </a:r>
            <a:r>
              <a:rPr spc="-10" dirty="0"/>
              <a:t>Convocatoria </a:t>
            </a:r>
            <a:r>
              <a:rPr spc="-15" dirty="0"/>
              <a:t>2019  </a:t>
            </a:r>
            <a:r>
              <a:rPr spc="-5" dirty="0"/>
              <a:t>concursos </a:t>
            </a:r>
            <a:r>
              <a:rPr dirty="0"/>
              <a:t>de</a:t>
            </a:r>
            <a:r>
              <a:rPr spc="-10" dirty="0"/>
              <a:t> artes</a:t>
            </a:r>
          </a:p>
          <a:p>
            <a:pPr marL="207645" algn="ctr">
              <a:lnSpc>
                <a:spcPts val="3829"/>
              </a:lnSpc>
            </a:pPr>
            <a:r>
              <a:rPr b="0" spc="-10" dirty="0">
                <a:latin typeface="Arial"/>
                <a:cs typeface="Arial"/>
              </a:rPr>
              <a:t>(junio </a:t>
            </a:r>
            <a:r>
              <a:rPr b="0" dirty="0">
                <a:latin typeface="Arial"/>
                <a:cs typeface="Arial"/>
              </a:rPr>
              <a:t>-</a:t>
            </a:r>
            <a:r>
              <a:rPr b="0" spc="1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julio)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6248400" y="5635765"/>
            <a:ext cx="6215634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5" dirty="0" smtClean="0">
                <a:solidFill>
                  <a:srgbClr val="6F2F9F"/>
                </a:solidFill>
                <a:latin typeface="Arial"/>
                <a:cs typeface="Arial"/>
              </a:rPr>
              <a:t>(</a:t>
            </a:r>
            <a:r>
              <a:rPr lang="es-MX" sz="2800" spc="5" dirty="0" smtClean="0">
                <a:solidFill>
                  <a:srgbClr val="6F2F9F"/>
                </a:solidFill>
                <a:latin typeface="Arial"/>
                <a:cs typeface="Arial"/>
              </a:rPr>
              <a:t>Las bases se oficializarán en junio</a:t>
            </a:r>
            <a:r>
              <a:rPr sz="2800" dirty="0" smtClean="0">
                <a:solidFill>
                  <a:srgbClr val="6F2F9F"/>
                </a:solidFill>
                <a:latin typeface="Arial"/>
                <a:cs typeface="Arial"/>
              </a:rPr>
              <a:t>)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658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666" rIns="0" bIns="0" rtlCol="0">
            <a:spAutoFit/>
          </a:bodyPr>
          <a:lstStyle/>
          <a:p>
            <a:pPr marL="4044315" marR="5080" indent="-3853815">
              <a:lnSpc>
                <a:spcPts val="4320"/>
              </a:lnSpc>
              <a:spcBef>
                <a:spcPts val="655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Desarrollo</a:t>
            </a:r>
            <a:r>
              <a:rPr sz="4000" b="1" spc="-1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 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Públicos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0142" y="1749764"/>
            <a:ext cx="9908540" cy="420756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FINALIDAD</a:t>
            </a:r>
            <a:endParaRPr sz="1600" dirty="0">
              <a:latin typeface="Arial"/>
              <a:cs typeface="Arial"/>
            </a:endParaRPr>
          </a:p>
          <a:p>
            <a:pPr marL="12700" marR="29845" algn="just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Contribuir al desarrollo de capacidades de apreciación y valoración de las artes escénicas, artes visuales y la  </a:t>
            </a:r>
            <a:r>
              <a:rPr sz="1600" spc="5" dirty="0">
                <a:latin typeface="Arial"/>
                <a:cs typeface="Arial"/>
              </a:rPr>
              <a:t>música.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sz="1600" b="1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PROYECTO</a:t>
            </a:r>
            <a:endParaRPr sz="16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El </a:t>
            </a:r>
            <a:r>
              <a:rPr sz="1600" spc="-5" dirty="0">
                <a:latin typeface="Arial"/>
                <a:cs typeface="Arial"/>
              </a:rPr>
              <a:t>proyecto </a:t>
            </a:r>
            <a:r>
              <a:rPr sz="1600" dirty="0">
                <a:latin typeface="Arial"/>
                <a:cs typeface="Arial"/>
              </a:rPr>
              <a:t>consiste </a:t>
            </a:r>
            <a:r>
              <a:rPr sz="1600" spc="-5" dirty="0">
                <a:latin typeface="Arial"/>
                <a:cs typeface="Arial"/>
              </a:rPr>
              <a:t>en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implementación de una propuesta </a:t>
            </a:r>
            <a:r>
              <a:rPr sz="1600" dirty="0">
                <a:latin typeface="Arial"/>
                <a:cs typeface="Arial"/>
              </a:rPr>
              <a:t>metodológica </a:t>
            </a:r>
            <a:r>
              <a:rPr sz="1600" spc="-5" dirty="0">
                <a:latin typeface="Arial"/>
                <a:cs typeface="Arial"/>
              </a:rPr>
              <a:t>orientada </a:t>
            </a:r>
            <a:r>
              <a:rPr sz="1600" spc="-15" dirty="0">
                <a:latin typeface="Arial"/>
                <a:cs typeface="Arial"/>
              </a:rPr>
              <a:t>al </a:t>
            </a:r>
            <a:r>
              <a:rPr sz="1600" spc="-5" dirty="0">
                <a:latin typeface="Arial"/>
                <a:cs typeface="Arial"/>
              </a:rPr>
              <a:t>fortalecimiento </a:t>
            </a:r>
            <a:r>
              <a:rPr sz="1600" spc="-10" dirty="0">
                <a:latin typeface="Arial"/>
                <a:cs typeface="Arial"/>
              </a:rPr>
              <a:t>de  </a:t>
            </a:r>
            <a:r>
              <a:rPr sz="1600" spc="-5" dirty="0">
                <a:latin typeface="Arial"/>
                <a:cs typeface="Arial"/>
              </a:rPr>
              <a:t>capacidades </a:t>
            </a:r>
            <a:r>
              <a:rPr sz="1600" dirty="0">
                <a:latin typeface="Arial"/>
                <a:cs typeface="Arial"/>
              </a:rPr>
              <a:t>de </a:t>
            </a:r>
            <a:r>
              <a:rPr sz="1600" spc="-5" dirty="0">
                <a:latin typeface="Arial"/>
                <a:cs typeface="Arial"/>
              </a:rPr>
              <a:t>apreciación </a:t>
            </a:r>
            <a:r>
              <a:rPr sz="1600" dirty="0">
                <a:latin typeface="Arial"/>
                <a:cs typeface="Arial"/>
              </a:rPr>
              <a:t>y/o </a:t>
            </a:r>
            <a:r>
              <a:rPr sz="1600" spc="-5" dirty="0">
                <a:latin typeface="Arial"/>
                <a:cs typeface="Arial"/>
              </a:rPr>
              <a:t>valoración </a:t>
            </a:r>
            <a:r>
              <a:rPr sz="1600" dirty="0">
                <a:latin typeface="Arial"/>
                <a:cs typeface="Arial"/>
              </a:rPr>
              <a:t>de </a:t>
            </a:r>
            <a:r>
              <a:rPr sz="1600" spc="-10" dirty="0">
                <a:latin typeface="Arial"/>
                <a:cs typeface="Arial"/>
              </a:rPr>
              <a:t>las artes escénicas, artes visuales </a:t>
            </a:r>
            <a:r>
              <a:rPr sz="1600" dirty="0">
                <a:latin typeface="Arial"/>
                <a:cs typeface="Arial"/>
              </a:rPr>
              <a:t>y/o música en </a:t>
            </a:r>
            <a:r>
              <a:rPr sz="1600" spc="-5" dirty="0">
                <a:latin typeface="Arial"/>
                <a:cs typeface="Arial"/>
              </a:rPr>
              <a:t>diversos  </a:t>
            </a:r>
            <a:r>
              <a:rPr sz="1600" dirty="0">
                <a:latin typeface="Arial"/>
                <a:cs typeface="Arial"/>
              </a:rPr>
              <a:t>públicos y </a:t>
            </a:r>
            <a:r>
              <a:rPr sz="1600" spc="-5" dirty="0">
                <a:latin typeface="Arial"/>
                <a:cs typeface="Arial"/>
              </a:rPr>
              <a:t>contextos. </a:t>
            </a:r>
            <a:endParaRPr lang="es-MX" sz="1600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endParaRPr lang="es-MX" sz="1600" spc="-5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-10" dirty="0" smtClean="0">
                <a:latin typeface="Arial"/>
                <a:cs typeface="Arial"/>
              </a:rPr>
              <a:t>D</a:t>
            </a:r>
            <a:r>
              <a:rPr sz="1400" spc="-5" dirty="0" err="1" smtClean="0">
                <a:latin typeface="Arial"/>
                <a:cs typeface="Arial"/>
              </a:rPr>
              <a:t>ebe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contar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15" dirty="0">
                <a:latin typeface="Arial"/>
                <a:cs typeface="Arial"/>
              </a:rPr>
              <a:t>una </a:t>
            </a:r>
            <a:r>
              <a:rPr sz="1400" spc="-5" dirty="0">
                <a:latin typeface="Arial"/>
                <a:cs typeface="Arial"/>
              </a:rPr>
              <a:t>propuesta </a:t>
            </a:r>
            <a:r>
              <a:rPr sz="1400" dirty="0">
                <a:latin typeface="Arial"/>
                <a:cs typeface="Arial"/>
              </a:rPr>
              <a:t>metodológica </a:t>
            </a:r>
            <a:r>
              <a:rPr sz="1400" spc="-5" dirty="0">
                <a:latin typeface="Arial"/>
                <a:cs typeface="Arial"/>
              </a:rPr>
              <a:t>de desarrollo de </a:t>
            </a:r>
            <a:r>
              <a:rPr sz="1400" spc="-10" dirty="0" err="1">
                <a:latin typeface="Arial"/>
                <a:cs typeface="Arial"/>
              </a:rPr>
              <a:t>públicos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desde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práctica artística de </a:t>
            </a:r>
            <a:r>
              <a:rPr sz="1400" spc="-10" dirty="0">
                <a:latin typeface="Arial"/>
                <a:cs typeface="Arial"/>
              </a:rPr>
              <a:t>sus </a:t>
            </a:r>
            <a:r>
              <a:rPr sz="1400" spc="-5" dirty="0">
                <a:latin typeface="Arial"/>
                <a:cs typeface="Arial"/>
              </a:rPr>
              <a:t>gestores, que incluye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10" dirty="0">
                <a:latin typeface="Arial"/>
                <a:cs typeface="Arial"/>
              </a:rPr>
              <a:t>definición </a:t>
            </a:r>
            <a:r>
              <a:rPr sz="1400" spc="-5" dirty="0">
                <a:latin typeface="Arial"/>
                <a:cs typeface="Arial"/>
              </a:rPr>
              <a:t>de procesos de </a:t>
            </a:r>
            <a:r>
              <a:rPr sz="1400" spc="-10" dirty="0">
                <a:latin typeface="Arial"/>
                <a:cs typeface="Arial"/>
              </a:rPr>
              <a:t>gestión, </a:t>
            </a:r>
            <a:r>
              <a:rPr sz="1400" spc="-5" dirty="0">
                <a:latin typeface="Arial"/>
                <a:cs typeface="Arial"/>
              </a:rPr>
              <a:t>estrategias </a:t>
            </a:r>
            <a:r>
              <a:rPr sz="1400" dirty="0">
                <a:latin typeface="Arial"/>
                <a:cs typeface="Arial"/>
              </a:rPr>
              <a:t>y  herramientas de </a:t>
            </a:r>
            <a:r>
              <a:rPr sz="1400" spc="-5" dirty="0">
                <a:latin typeface="Arial"/>
                <a:cs typeface="Arial"/>
              </a:rPr>
              <a:t>medición </a:t>
            </a:r>
            <a:r>
              <a:rPr sz="1400" dirty="0">
                <a:latin typeface="Arial"/>
                <a:cs typeface="Arial"/>
              </a:rPr>
              <a:t>de la </a:t>
            </a:r>
            <a:r>
              <a:rPr sz="1400" spc="-5" dirty="0">
                <a:latin typeface="Arial"/>
                <a:cs typeface="Arial"/>
              </a:rPr>
              <a:t>apreciación </a:t>
            </a:r>
            <a:r>
              <a:rPr sz="1400" dirty="0">
                <a:latin typeface="Arial"/>
                <a:cs typeface="Arial"/>
              </a:rPr>
              <a:t>y/o </a:t>
            </a:r>
            <a:r>
              <a:rPr sz="1400" spc="-5" dirty="0">
                <a:latin typeface="Arial"/>
                <a:cs typeface="Arial"/>
              </a:rPr>
              <a:t>valoración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artes </a:t>
            </a:r>
            <a:r>
              <a:rPr sz="1400" dirty="0">
                <a:latin typeface="Arial"/>
                <a:cs typeface="Arial"/>
              </a:rPr>
              <a:t>en los </a:t>
            </a:r>
            <a:r>
              <a:rPr sz="1400" spc="-10" dirty="0">
                <a:latin typeface="Arial"/>
                <a:cs typeface="Arial"/>
              </a:rPr>
              <a:t>públicos </a:t>
            </a:r>
            <a:r>
              <a:rPr sz="1400" spc="-5" dirty="0">
                <a:latin typeface="Arial"/>
                <a:cs typeface="Arial"/>
              </a:rPr>
              <a:t>priorizados. </a:t>
            </a:r>
            <a:endParaRPr lang="es-MX" sz="1400" spc="-5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spc="5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5" dirty="0" smtClean="0">
                <a:latin typeface="Arial"/>
                <a:cs typeface="Arial"/>
              </a:rPr>
              <a:t>D</a:t>
            </a:r>
            <a:r>
              <a:rPr sz="1400" spc="-5" dirty="0" err="1" smtClean="0">
                <a:latin typeface="Arial"/>
                <a:cs typeface="Arial"/>
              </a:rPr>
              <a:t>ebe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contar con la </a:t>
            </a:r>
            <a:r>
              <a:rPr sz="1400" spc="-5" dirty="0">
                <a:latin typeface="Arial"/>
                <a:cs typeface="Arial"/>
              </a:rPr>
              <a:t>participación de artistas </a:t>
            </a:r>
            <a:r>
              <a:rPr sz="1400" spc="-10" dirty="0">
                <a:latin typeface="Arial"/>
                <a:cs typeface="Arial"/>
              </a:rPr>
              <a:t>peruanos </a:t>
            </a:r>
            <a:r>
              <a:rPr sz="1400" dirty="0">
                <a:latin typeface="Arial"/>
                <a:cs typeface="Arial"/>
              </a:rPr>
              <a:t>y de </a:t>
            </a:r>
            <a:r>
              <a:rPr sz="1400" spc="-5" dirty="0">
                <a:latin typeface="Arial"/>
                <a:cs typeface="Arial"/>
              </a:rPr>
              <a:t>profesionales </a:t>
            </a:r>
            <a:r>
              <a:rPr sz="1400" spc="-1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campo </a:t>
            </a:r>
            <a:r>
              <a:rPr sz="1400" spc="-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educación,  </a:t>
            </a:r>
            <a:r>
              <a:rPr sz="1400" dirty="0">
                <a:latin typeface="Arial"/>
                <a:cs typeface="Arial"/>
              </a:rPr>
              <a:t>comunicación, </a:t>
            </a:r>
            <a:r>
              <a:rPr sz="1400" spc="-5" dirty="0">
                <a:latin typeface="Arial"/>
                <a:cs typeface="Arial"/>
              </a:rPr>
              <a:t>sicología </a:t>
            </a:r>
            <a:r>
              <a:rPr sz="1400" dirty="0">
                <a:latin typeface="Arial"/>
                <a:cs typeface="Arial"/>
              </a:rPr>
              <a:t>u </a:t>
            </a:r>
            <a:r>
              <a:rPr sz="1400" spc="-5" dirty="0">
                <a:latin typeface="Arial"/>
                <a:cs typeface="Arial"/>
              </a:rPr>
              <a:t>otros relacionados </a:t>
            </a:r>
            <a:r>
              <a:rPr sz="1400" spc="-15" dirty="0">
                <a:latin typeface="Arial"/>
                <a:cs typeface="Arial"/>
              </a:rPr>
              <a:t>al </a:t>
            </a:r>
            <a:r>
              <a:rPr sz="1400" spc="-5" dirty="0">
                <a:latin typeface="Arial"/>
                <a:cs typeface="Arial"/>
              </a:rPr>
              <a:t>ámbito de acción 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propuesta. </a:t>
            </a:r>
            <a:endParaRPr lang="es-MX" sz="1400" spc="-5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spc="-10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-10" dirty="0" smtClean="0">
                <a:latin typeface="Arial"/>
                <a:cs typeface="Arial"/>
              </a:rPr>
              <a:t>D</a:t>
            </a:r>
            <a:r>
              <a:rPr sz="1400" spc="-5" dirty="0" err="1" smtClean="0">
                <a:latin typeface="Arial"/>
                <a:cs typeface="Arial"/>
              </a:rPr>
              <a:t>ebe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tener un  </a:t>
            </a:r>
            <a:r>
              <a:rPr sz="1400" dirty="0">
                <a:latin typeface="Arial"/>
                <a:cs typeface="Arial"/>
              </a:rPr>
              <a:t>horizonte </a:t>
            </a:r>
            <a:r>
              <a:rPr sz="1400" spc="-5" dirty="0">
                <a:latin typeface="Arial"/>
                <a:cs typeface="Arial"/>
              </a:rPr>
              <a:t>de </a:t>
            </a:r>
            <a:r>
              <a:rPr sz="1400" spc="5" dirty="0">
                <a:latin typeface="Arial"/>
                <a:cs typeface="Arial"/>
              </a:rPr>
              <a:t>implementación </a:t>
            </a:r>
            <a:r>
              <a:rPr sz="1400" spc="-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seis </a:t>
            </a:r>
            <a:r>
              <a:rPr sz="1400" spc="-5" dirty="0">
                <a:latin typeface="Arial"/>
                <a:cs typeface="Arial"/>
              </a:rPr>
              <a:t>(06) </a:t>
            </a:r>
            <a:r>
              <a:rPr sz="1400" spc="5" dirty="0">
                <a:latin typeface="Arial"/>
                <a:cs typeface="Arial"/>
              </a:rPr>
              <a:t>meses como</a:t>
            </a:r>
            <a:r>
              <a:rPr sz="1400" spc="-24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mínimo.</a:t>
            </a:r>
            <a:endParaRPr sz="1400" dirty="0">
              <a:latin typeface="Arial"/>
              <a:cs typeface="Arial"/>
            </a:endParaRPr>
          </a:p>
          <a:p>
            <a:pPr marL="12700" marR="6350" algn="just">
              <a:lnSpc>
                <a:spcPct val="100000"/>
              </a:lnSpc>
              <a:spcBef>
                <a:spcPts val="10"/>
              </a:spcBef>
            </a:pPr>
            <a:endParaRPr lang="es-MX" sz="1600" spc="5" dirty="0" smtClean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666" rIns="0" bIns="0" rtlCol="0">
            <a:spAutoFit/>
          </a:bodyPr>
          <a:lstStyle/>
          <a:p>
            <a:pPr marL="4044315" marR="5080" indent="-3853815">
              <a:lnSpc>
                <a:spcPts val="4320"/>
              </a:lnSpc>
              <a:spcBef>
                <a:spcPts val="655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Desarrollo</a:t>
            </a:r>
            <a:r>
              <a:rPr sz="4000" b="1" spc="-18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de 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Públicos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73580" y="1780169"/>
            <a:ext cx="9908540" cy="322267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6350" algn="just">
              <a:lnSpc>
                <a:spcPct val="100000"/>
              </a:lnSpc>
              <a:spcBef>
                <a:spcPts val="10"/>
              </a:spcBef>
            </a:pPr>
            <a:endParaRPr lang="es-MX" sz="1400" spc="5" dirty="0" smtClean="0">
              <a:latin typeface="Arial"/>
              <a:cs typeface="Arial"/>
            </a:endParaRPr>
          </a:p>
          <a:p>
            <a:pPr marL="298450" marR="6350" indent="-285750" algn="just">
              <a:lnSpc>
                <a:spcPct val="1000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1400" spc="5" dirty="0" smtClean="0">
                <a:latin typeface="Arial"/>
                <a:cs typeface="Arial"/>
              </a:rPr>
              <a:t>El </a:t>
            </a:r>
            <a:r>
              <a:rPr lang="es-MX" sz="1400" spc="-5" dirty="0">
                <a:latin typeface="Arial"/>
                <a:cs typeface="Arial"/>
              </a:rPr>
              <a:t>P</a:t>
            </a:r>
            <a:r>
              <a:rPr sz="1400" spc="-5" dirty="0" err="1" smtClean="0">
                <a:latin typeface="Arial"/>
                <a:cs typeface="Arial"/>
              </a:rPr>
              <a:t>royecto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 </a:t>
            </a:r>
            <a:r>
              <a:rPr sz="1400" spc="-5" dirty="0">
                <a:latin typeface="Arial"/>
                <a:cs typeface="Arial"/>
              </a:rPr>
              <a:t>indicar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su </a:t>
            </a:r>
            <a:r>
              <a:rPr sz="1400" spc="-10" dirty="0">
                <a:latin typeface="Arial"/>
                <a:cs typeface="Arial"/>
              </a:rPr>
              <a:t>presupuesto </a:t>
            </a:r>
            <a:r>
              <a:rPr sz="1400" spc="-5" dirty="0">
                <a:latin typeface="Arial"/>
                <a:cs typeface="Arial"/>
              </a:rPr>
              <a:t>que el estímulo económico </a:t>
            </a:r>
            <a:r>
              <a:rPr sz="1400" spc="5" dirty="0">
                <a:latin typeface="Arial"/>
                <a:cs typeface="Arial"/>
              </a:rPr>
              <a:t>se </a:t>
            </a:r>
            <a:r>
              <a:rPr sz="1400" dirty="0">
                <a:latin typeface="Arial"/>
                <a:cs typeface="Arial"/>
              </a:rPr>
              <a:t>orientará a </a:t>
            </a:r>
            <a:r>
              <a:rPr sz="1400" spc="-5" dirty="0" err="1" smtClean="0">
                <a:latin typeface="Arial"/>
                <a:cs typeface="Arial"/>
              </a:rPr>
              <a:t>cubrir</a:t>
            </a:r>
            <a:r>
              <a:rPr lang="es-MX" sz="1400" spc="-5" dirty="0" smtClean="0">
                <a:latin typeface="Arial"/>
                <a:cs typeface="Arial"/>
              </a:rPr>
              <a:t>:</a:t>
            </a:r>
          </a:p>
          <a:p>
            <a:pPr marL="755650" marR="6350" lvl="1" indent="-285750" algn="just"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honorarios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10" dirty="0" smtClean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artistas </a:t>
            </a:r>
            <a:r>
              <a:rPr sz="1400" spc="5" dirty="0">
                <a:latin typeface="Arial"/>
                <a:cs typeface="Arial"/>
              </a:rPr>
              <a:t>y </a:t>
            </a:r>
            <a:r>
              <a:rPr sz="1400" spc="-10" dirty="0">
                <a:latin typeface="Arial"/>
                <a:cs typeface="Arial"/>
              </a:rPr>
              <a:t>demás </a:t>
            </a:r>
            <a:r>
              <a:rPr sz="1400" spc="-5" dirty="0" err="1">
                <a:latin typeface="Arial"/>
                <a:cs typeface="Arial"/>
              </a:rPr>
              <a:t>profesionales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 err="1" smtClean="0">
                <a:latin typeface="Arial"/>
                <a:cs typeface="Arial"/>
              </a:rPr>
              <a:t>vinculados</a:t>
            </a:r>
            <a:endParaRPr lang="es-MX" sz="1400" spc="-10" dirty="0" smtClean="0">
              <a:latin typeface="Arial"/>
              <a:cs typeface="Arial"/>
            </a:endParaRPr>
          </a:p>
          <a:p>
            <a:pPr marL="755650" marR="6350" lvl="1" indent="-285750" algn="just"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servicios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medición, investigación, sistematización del </a:t>
            </a:r>
            <a:r>
              <a:rPr sz="1400" spc="-5" dirty="0" err="1" smtClean="0">
                <a:latin typeface="Arial"/>
                <a:cs typeface="Arial"/>
              </a:rPr>
              <a:t>proyecto</a:t>
            </a:r>
            <a:r>
              <a:rPr sz="1400" spc="-5" dirty="0" smtClean="0">
                <a:latin typeface="Arial"/>
                <a:cs typeface="Arial"/>
              </a:rPr>
              <a:t>  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6350" lvl="1" indent="-285750" algn="just"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capacitaciones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6350" lvl="1" indent="-285750" algn="just"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materiales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10" dirty="0" err="1" smtClean="0">
                <a:latin typeface="Arial"/>
                <a:cs typeface="Arial"/>
              </a:rPr>
              <a:t>pedagógicos</a:t>
            </a:r>
            <a:r>
              <a:rPr sz="1400" spc="-10" dirty="0" smtClean="0">
                <a:latin typeface="Arial"/>
                <a:cs typeface="Arial"/>
              </a:rPr>
              <a:t> </a:t>
            </a:r>
            <a:endParaRPr lang="es-MX" sz="1400" spc="-10" dirty="0" smtClean="0">
              <a:latin typeface="Arial"/>
              <a:cs typeface="Arial"/>
            </a:endParaRPr>
          </a:p>
          <a:p>
            <a:pPr marL="755650" marR="6350" lvl="1" indent="-285750" algn="just"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registro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del </a:t>
            </a:r>
            <a:r>
              <a:rPr sz="1400" spc="-5" dirty="0">
                <a:latin typeface="Arial"/>
                <a:cs typeface="Arial"/>
              </a:rPr>
              <a:t>impacto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10" dirty="0" err="1">
                <a:latin typeface="Arial"/>
                <a:cs typeface="Arial"/>
              </a:rPr>
              <a:t>las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actividades</a:t>
            </a:r>
            <a:r>
              <a:rPr sz="1400" spc="-5" dirty="0" smtClean="0">
                <a:latin typeface="Arial"/>
                <a:cs typeface="Arial"/>
              </a:rPr>
              <a:t> 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6350" lvl="1" indent="-285750" algn="just">
              <a:spcBef>
                <a:spcPts val="10"/>
              </a:spcBef>
              <a:buFont typeface="Wingdings" panose="05000000000000000000" pitchFamily="2" charset="2"/>
              <a:buChar char="ü"/>
            </a:pPr>
            <a:r>
              <a:rPr lang="es-MX" sz="1400" spc="-5" dirty="0" smtClean="0">
                <a:latin typeface="Arial"/>
                <a:cs typeface="Arial"/>
              </a:rPr>
              <a:t>D</a:t>
            </a:r>
            <a:r>
              <a:rPr sz="1400" spc="-5" dirty="0" err="1" smtClean="0">
                <a:latin typeface="Arial"/>
                <a:cs typeface="Arial"/>
              </a:rPr>
              <a:t>ifusión</a:t>
            </a:r>
            <a:endParaRPr lang="es-MX" sz="1400" spc="-5" dirty="0" smtClean="0">
              <a:latin typeface="Arial"/>
              <a:cs typeface="Arial"/>
            </a:endParaRPr>
          </a:p>
          <a:p>
            <a:pPr marL="469900" marR="6350" lvl="1" algn="just">
              <a:spcBef>
                <a:spcPts val="1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b="1" spc="5" dirty="0">
                <a:latin typeface="Arial"/>
                <a:cs typeface="Arial"/>
              </a:rPr>
              <a:t>Monto </a:t>
            </a:r>
            <a:r>
              <a:rPr sz="1600" b="1" dirty="0">
                <a:latin typeface="Arial"/>
                <a:cs typeface="Arial"/>
              </a:rPr>
              <a:t>máximo </a:t>
            </a:r>
            <a:r>
              <a:rPr sz="1600" b="1" dirty="0" err="1">
                <a:latin typeface="Arial"/>
                <a:cs typeface="Arial"/>
              </a:rPr>
              <a:t>por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dirty="0" err="1" smtClean="0">
                <a:latin typeface="Arial"/>
                <a:cs typeface="Arial"/>
              </a:rPr>
              <a:t>beneficiario</a:t>
            </a:r>
            <a:r>
              <a:rPr lang="es-MX" sz="1600" b="1" dirty="0" smtClean="0">
                <a:latin typeface="Arial"/>
                <a:cs typeface="Arial"/>
              </a:rPr>
              <a:t> </a:t>
            </a:r>
            <a:r>
              <a:rPr sz="1600" spc="5" dirty="0" smtClean="0">
                <a:latin typeface="Arial"/>
                <a:cs typeface="Arial"/>
              </a:rPr>
              <a:t>S</a:t>
            </a:r>
            <a:r>
              <a:rPr sz="1600" spc="5" dirty="0">
                <a:latin typeface="Arial"/>
                <a:cs typeface="Arial"/>
              </a:rPr>
              <a:t>/</a:t>
            </a:r>
            <a:r>
              <a:rPr sz="1600" spc="-155" dirty="0">
                <a:latin typeface="Arial"/>
                <a:cs typeface="Arial"/>
              </a:rPr>
              <a:t> </a:t>
            </a:r>
            <a:r>
              <a:rPr sz="1600" spc="-5" dirty="0" smtClean="0">
                <a:latin typeface="Arial"/>
                <a:cs typeface="Arial"/>
              </a:rPr>
              <a:t>50,000</a:t>
            </a:r>
            <a:endParaRPr lang="es-MX" sz="1600" spc="-5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Fondo Total </a:t>
            </a:r>
            <a:r>
              <a:rPr lang="es-MX" sz="1600" spc="-5" dirty="0" smtClean="0">
                <a:latin typeface="Arial"/>
                <a:cs typeface="Arial"/>
              </a:rPr>
              <a:t>S/ 300,000</a:t>
            </a:r>
          </a:p>
          <a:p>
            <a:pPr marL="12700" algn="just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Número estimado de ganadores </a:t>
            </a:r>
            <a:r>
              <a:rPr lang="es-MX" sz="1600" spc="-5" dirty="0" smtClean="0">
                <a:latin typeface="Arial"/>
                <a:cs typeface="Arial"/>
              </a:rPr>
              <a:t>6</a:t>
            </a:r>
          </a:p>
          <a:p>
            <a:pPr marL="12700" algn="just">
              <a:lnSpc>
                <a:spcPct val="100000"/>
              </a:lnSpc>
            </a:pPr>
            <a:endParaRPr sz="16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Postulantes </a:t>
            </a:r>
            <a:r>
              <a:rPr sz="1600" spc="-5" dirty="0">
                <a:latin typeface="Arial"/>
                <a:cs typeface="Arial"/>
              </a:rPr>
              <a:t>Personas jurídicas de derecho privado </a:t>
            </a:r>
            <a:r>
              <a:rPr sz="1600" dirty="0">
                <a:latin typeface="Arial"/>
                <a:cs typeface="Arial"/>
              </a:rPr>
              <a:t>domiciliadas </a:t>
            </a:r>
            <a:r>
              <a:rPr sz="1600" spc="-5" dirty="0">
                <a:latin typeface="Arial"/>
                <a:cs typeface="Arial"/>
              </a:rPr>
              <a:t>en el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Perú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551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907665" marR="5080" indent="-2875280">
              <a:lnSpc>
                <a:spcPts val="4320"/>
              </a:lnSpc>
              <a:spcBef>
                <a:spcPts val="650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de Producción</a:t>
            </a:r>
            <a:r>
              <a:rPr sz="4000" b="1" spc="-14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de  las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Artes</a:t>
            </a:r>
            <a:r>
              <a:rPr sz="4000" b="1" spc="-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Visuales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9878" y="1868818"/>
            <a:ext cx="10227945" cy="349967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FINALIDAD</a:t>
            </a:r>
            <a:endParaRPr sz="16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Contribuir </a:t>
            </a:r>
            <a:r>
              <a:rPr sz="1600" dirty="0">
                <a:latin typeface="Arial"/>
                <a:cs typeface="Arial"/>
              </a:rPr>
              <a:t>a la ampliación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 oferta </a:t>
            </a:r>
            <a:r>
              <a:rPr sz="1600" spc="-5" dirty="0">
                <a:latin typeface="Arial"/>
                <a:cs typeface="Arial"/>
              </a:rPr>
              <a:t>de obras de artes</a:t>
            </a:r>
            <a:r>
              <a:rPr sz="1600" spc="-125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visuales.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sz="1600" b="1" u="heavy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PROYECTO</a:t>
            </a:r>
            <a:endParaRPr sz="16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El </a:t>
            </a:r>
            <a:r>
              <a:rPr sz="1600" dirty="0">
                <a:latin typeface="Arial"/>
                <a:cs typeface="Arial"/>
              </a:rPr>
              <a:t>proyecto </a:t>
            </a:r>
            <a:r>
              <a:rPr sz="1600" spc="-5" dirty="0">
                <a:latin typeface="Arial"/>
                <a:cs typeface="Arial"/>
              </a:rPr>
              <a:t>consiste en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10" dirty="0">
                <a:latin typeface="Arial"/>
                <a:cs typeface="Arial"/>
              </a:rPr>
              <a:t>gestación, </a:t>
            </a:r>
            <a:r>
              <a:rPr sz="1600" spc="-5" dirty="0">
                <a:latin typeface="Arial"/>
                <a:cs typeface="Arial"/>
              </a:rPr>
              <a:t>desarrollo </a:t>
            </a:r>
            <a:r>
              <a:rPr sz="1600" dirty="0">
                <a:latin typeface="Arial"/>
                <a:cs typeface="Arial"/>
              </a:rPr>
              <a:t>y/o </a:t>
            </a:r>
            <a:r>
              <a:rPr sz="1600" spc="-5" dirty="0">
                <a:latin typeface="Arial"/>
                <a:cs typeface="Arial"/>
              </a:rPr>
              <a:t>producción de </a:t>
            </a:r>
            <a:r>
              <a:rPr sz="1600" spc="-10" dirty="0">
                <a:latin typeface="Arial"/>
                <a:cs typeface="Arial"/>
              </a:rPr>
              <a:t>obras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spc="-10" dirty="0">
                <a:latin typeface="Arial"/>
                <a:cs typeface="Arial"/>
              </a:rPr>
              <a:t>artes visuales (artesanía, </a:t>
            </a:r>
            <a:r>
              <a:rPr sz="1600" spc="-5" dirty="0">
                <a:latin typeface="Arial"/>
                <a:cs typeface="Arial"/>
              </a:rPr>
              <a:t>escultura,  fotografía, grabado, pintura, arte </a:t>
            </a:r>
            <a:r>
              <a:rPr sz="1600" spc="-20" dirty="0">
                <a:latin typeface="Arial"/>
                <a:cs typeface="Arial"/>
              </a:rPr>
              <a:t>popular, </a:t>
            </a:r>
            <a:r>
              <a:rPr sz="1600" spc="-5" dirty="0">
                <a:latin typeface="Arial"/>
                <a:cs typeface="Arial"/>
              </a:rPr>
              <a:t>instalación, videocreación, arte no objetual </a:t>
            </a:r>
            <a:r>
              <a:rPr sz="1600" dirty="0">
                <a:latin typeface="Arial"/>
                <a:cs typeface="Arial"/>
              </a:rPr>
              <a:t>u </a:t>
            </a:r>
            <a:r>
              <a:rPr sz="1600" spc="-10" dirty="0">
                <a:latin typeface="Arial"/>
                <a:cs typeface="Arial"/>
              </a:rPr>
              <a:t>otras </a:t>
            </a:r>
            <a:r>
              <a:rPr sz="1600" spc="-5" dirty="0">
                <a:latin typeface="Arial"/>
                <a:cs typeface="Arial"/>
              </a:rPr>
              <a:t>expresiones  visuales) orientadas </a:t>
            </a:r>
            <a:r>
              <a:rPr sz="1600" spc="5" dirty="0">
                <a:latin typeface="Arial"/>
                <a:cs typeface="Arial"/>
              </a:rPr>
              <a:t>a </a:t>
            </a:r>
            <a:r>
              <a:rPr sz="1600" spc="10" dirty="0">
                <a:latin typeface="Arial"/>
                <a:cs typeface="Arial"/>
              </a:rPr>
              <a:t>su </a:t>
            </a:r>
            <a:r>
              <a:rPr sz="1600" spc="-10" dirty="0">
                <a:latin typeface="Arial"/>
                <a:cs typeface="Arial"/>
              </a:rPr>
              <a:t>exhibición </a:t>
            </a:r>
            <a:r>
              <a:rPr sz="1600" dirty="0">
                <a:latin typeface="Arial"/>
                <a:cs typeface="Arial"/>
              </a:rPr>
              <a:t>y/o </a:t>
            </a:r>
            <a:r>
              <a:rPr sz="1600" spc="-5" dirty="0">
                <a:latin typeface="Arial"/>
                <a:cs typeface="Arial"/>
              </a:rPr>
              <a:t>difusión pública. </a:t>
            </a:r>
            <a:endParaRPr lang="es-MX" sz="1600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endParaRPr lang="es-MX" sz="1600" spc="-5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-10" dirty="0" smtClean="0">
                <a:latin typeface="Arial"/>
                <a:cs typeface="Arial"/>
              </a:rPr>
              <a:t>D</a:t>
            </a:r>
            <a:r>
              <a:rPr sz="1400" spc="-5" dirty="0" err="1" smtClean="0">
                <a:latin typeface="Arial"/>
                <a:cs typeface="Arial"/>
              </a:rPr>
              <a:t>ebe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considerar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etapas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realización  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obra hasta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preparación para </a:t>
            </a:r>
            <a:r>
              <a:rPr sz="1400" spc="5" dirty="0">
                <a:latin typeface="Arial"/>
                <a:cs typeface="Arial"/>
              </a:rPr>
              <a:t>su </a:t>
            </a:r>
            <a:r>
              <a:rPr sz="1400" spc="-5" dirty="0">
                <a:latin typeface="Arial"/>
                <a:cs typeface="Arial"/>
              </a:rPr>
              <a:t>exhibición </a:t>
            </a:r>
            <a:r>
              <a:rPr sz="1400" dirty="0">
                <a:latin typeface="Arial"/>
                <a:cs typeface="Arial"/>
              </a:rPr>
              <a:t>y/o </a:t>
            </a:r>
            <a:r>
              <a:rPr sz="1400" spc="-5" dirty="0">
                <a:latin typeface="Arial"/>
                <a:cs typeface="Arial"/>
              </a:rPr>
              <a:t>difusión pública. </a:t>
            </a:r>
            <a:endParaRPr lang="es-MX" sz="1400" spc="-5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spc="5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5" dirty="0" smtClean="0">
                <a:latin typeface="Arial"/>
                <a:cs typeface="Arial"/>
              </a:rPr>
              <a:t>D</a:t>
            </a:r>
            <a:r>
              <a:rPr sz="1400" spc="-5" dirty="0" err="1" smtClean="0">
                <a:latin typeface="Arial"/>
                <a:cs typeface="Arial"/>
              </a:rPr>
              <a:t>ebe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contar </a:t>
            </a:r>
            <a:r>
              <a:rPr sz="1400" spc="5" dirty="0">
                <a:latin typeface="Arial"/>
                <a:cs typeface="Arial"/>
              </a:rPr>
              <a:t>con </a:t>
            </a:r>
            <a:r>
              <a:rPr sz="1400" dirty="0">
                <a:latin typeface="Arial"/>
                <a:cs typeface="Arial"/>
              </a:rPr>
              <a:t>la  </a:t>
            </a:r>
            <a:r>
              <a:rPr sz="1400" spc="-5" dirty="0">
                <a:latin typeface="Arial"/>
                <a:cs typeface="Arial"/>
              </a:rPr>
              <a:t>participación de artistas </a:t>
            </a:r>
            <a:r>
              <a:rPr sz="1400" spc="-10" dirty="0">
                <a:latin typeface="Arial"/>
                <a:cs typeface="Arial"/>
              </a:rPr>
              <a:t>nacionales. </a:t>
            </a:r>
            <a:endParaRPr lang="es-MX" sz="1400" spc="-10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spc="5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5" dirty="0" smtClean="0">
                <a:latin typeface="Arial"/>
                <a:cs typeface="Arial"/>
              </a:rPr>
              <a:t>D</a:t>
            </a:r>
            <a:r>
              <a:rPr sz="1400" spc="-5" dirty="0" err="1" smtClean="0">
                <a:latin typeface="Arial"/>
                <a:cs typeface="Arial"/>
              </a:rPr>
              <a:t>ebe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incluir un </a:t>
            </a:r>
            <a:r>
              <a:rPr sz="1400" dirty="0">
                <a:latin typeface="Arial"/>
                <a:cs typeface="Arial"/>
              </a:rPr>
              <a:t>catálogo </a:t>
            </a:r>
            <a:r>
              <a:rPr sz="1400" spc="-5" dirty="0">
                <a:latin typeface="Arial"/>
                <a:cs typeface="Arial"/>
              </a:rPr>
              <a:t>de obras artísticas </a:t>
            </a:r>
            <a:r>
              <a:rPr sz="1400" spc="-5" dirty="0" err="1">
                <a:latin typeface="Arial"/>
                <a:cs typeface="Arial"/>
              </a:rPr>
              <a:t>desarrolladas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anteriormente</a:t>
            </a:r>
            <a:r>
              <a:rPr sz="1400" dirty="0" smtClean="0">
                <a:latin typeface="Arial"/>
                <a:cs typeface="Arial"/>
              </a:rPr>
              <a:t>.</a:t>
            </a:r>
            <a:endParaRPr lang="es-MX" sz="140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endParaRPr lang="es-MX" sz="1400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5" dirty="0" smtClean="0">
                <a:latin typeface="Arial"/>
                <a:cs typeface="Arial"/>
              </a:rPr>
              <a:t>D</a:t>
            </a:r>
            <a:r>
              <a:rPr lang="es-MX" sz="1400" spc="-5" dirty="0" smtClean="0">
                <a:latin typeface="Arial"/>
                <a:cs typeface="Arial"/>
              </a:rPr>
              <a:t>ebe </a:t>
            </a:r>
            <a:r>
              <a:rPr lang="es-MX" sz="1400" spc="-5" dirty="0">
                <a:latin typeface="Arial"/>
                <a:cs typeface="Arial"/>
              </a:rPr>
              <a:t>indicar en </a:t>
            </a:r>
            <a:r>
              <a:rPr lang="es-MX" sz="1400" spc="5" dirty="0">
                <a:latin typeface="Arial"/>
                <a:cs typeface="Arial"/>
              </a:rPr>
              <a:t>su </a:t>
            </a:r>
            <a:r>
              <a:rPr lang="es-MX" sz="1400" spc="-5" dirty="0">
                <a:latin typeface="Arial"/>
                <a:cs typeface="Arial"/>
              </a:rPr>
              <a:t>presupuesto que </a:t>
            </a:r>
            <a:r>
              <a:rPr lang="es-MX" sz="1400" spc="-15" dirty="0">
                <a:latin typeface="Arial"/>
                <a:cs typeface="Arial"/>
              </a:rPr>
              <a:t>el </a:t>
            </a:r>
            <a:r>
              <a:rPr lang="es-MX" sz="1400" spc="-5" dirty="0">
                <a:latin typeface="Arial"/>
                <a:cs typeface="Arial"/>
              </a:rPr>
              <a:t>estímulo económico </a:t>
            </a:r>
            <a:r>
              <a:rPr lang="es-MX" sz="1400" dirty="0">
                <a:latin typeface="Arial"/>
                <a:cs typeface="Arial"/>
              </a:rPr>
              <a:t>a </a:t>
            </a:r>
            <a:r>
              <a:rPr lang="es-MX" sz="1400" spc="-5" dirty="0">
                <a:latin typeface="Arial"/>
                <a:cs typeface="Arial"/>
              </a:rPr>
              <a:t>recibir </a:t>
            </a:r>
            <a:r>
              <a:rPr lang="es-MX" sz="1400" spc="5" dirty="0">
                <a:latin typeface="Arial"/>
                <a:cs typeface="Arial"/>
              </a:rPr>
              <a:t>se </a:t>
            </a:r>
            <a:r>
              <a:rPr lang="es-MX" sz="1400" spc="-5" dirty="0">
                <a:latin typeface="Arial"/>
                <a:cs typeface="Arial"/>
              </a:rPr>
              <a:t>orientará </a:t>
            </a:r>
            <a:r>
              <a:rPr lang="es-MX" sz="1400" dirty="0">
                <a:latin typeface="Arial"/>
                <a:cs typeface="Arial"/>
              </a:rPr>
              <a:t>solo a los </a:t>
            </a:r>
            <a:r>
              <a:rPr lang="es-MX" sz="1400" b="1" dirty="0">
                <a:latin typeface="Arial"/>
                <a:cs typeface="Arial"/>
              </a:rPr>
              <a:t>rubros de la </a:t>
            </a:r>
            <a:r>
              <a:rPr lang="es-MX" sz="1400" b="1" spc="-5" dirty="0">
                <a:latin typeface="Arial"/>
                <a:cs typeface="Arial"/>
              </a:rPr>
              <a:t>producción </a:t>
            </a:r>
            <a:r>
              <a:rPr lang="es-MX" sz="1400" b="1" spc="-5" dirty="0" smtClean="0">
                <a:latin typeface="Arial"/>
                <a:cs typeface="Arial"/>
              </a:rPr>
              <a:t>artística.</a:t>
            </a:r>
            <a:endParaRPr sz="1400" b="1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907665" marR="5080" indent="-2875280">
              <a:lnSpc>
                <a:spcPts val="4320"/>
              </a:lnSpc>
              <a:spcBef>
                <a:spcPts val="650"/>
              </a:spcBef>
            </a:pP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Concurso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4000" b="1" spc="-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de Producción</a:t>
            </a:r>
            <a:r>
              <a:rPr sz="4000" b="1" spc="-14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de  las </a:t>
            </a:r>
            <a:r>
              <a:rPr sz="4000" b="1" spc="5" dirty="0">
                <a:solidFill>
                  <a:srgbClr val="6F2F9F"/>
                </a:solidFill>
                <a:latin typeface="Arial"/>
                <a:cs typeface="Arial"/>
              </a:rPr>
              <a:t>Artes</a:t>
            </a:r>
            <a:r>
              <a:rPr sz="4000" b="1" spc="-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6F2F9F"/>
                </a:solidFill>
                <a:latin typeface="Arial"/>
                <a:cs typeface="Arial"/>
              </a:rPr>
              <a:t>Visuales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8918" y="1525981"/>
            <a:ext cx="10227945" cy="216854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8450" marR="5715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1400" spc="-5" dirty="0">
                <a:latin typeface="Arial"/>
                <a:cs typeface="Arial"/>
              </a:rPr>
              <a:t>T</a:t>
            </a:r>
            <a:r>
              <a:rPr lang="es-MX" sz="1400" spc="-5" dirty="0" smtClean="0">
                <a:latin typeface="Arial"/>
                <a:cs typeface="Arial"/>
              </a:rPr>
              <a:t>ales como: </a:t>
            </a:r>
          </a:p>
          <a:p>
            <a:pPr marL="755650" marR="5715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honorarios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artísticos </a:t>
            </a:r>
            <a:r>
              <a:rPr sz="1400" spc="5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técnicos, 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5715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servicios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curaduría </a:t>
            </a:r>
            <a:r>
              <a:rPr sz="1400" spc="5" dirty="0">
                <a:latin typeface="Arial"/>
                <a:cs typeface="Arial"/>
              </a:rPr>
              <a:t>e </a:t>
            </a:r>
            <a:r>
              <a:rPr sz="1400" spc="-5" dirty="0">
                <a:latin typeface="Arial"/>
                <a:cs typeface="Arial"/>
              </a:rPr>
              <a:t>investigación, 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5715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seguros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del  </a:t>
            </a:r>
            <a:r>
              <a:rPr sz="1400" dirty="0">
                <a:latin typeface="Arial"/>
                <a:cs typeface="Arial"/>
              </a:rPr>
              <a:t>artista, </a:t>
            </a:r>
            <a:endParaRPr lang="es-MX" sz="1400" dirty="0" smtClean="0">
              <a:latin typeface="Arial"/>
              <a:cs typeface="Arial"/>
            </a:endParaRPr>
          </a:p>
          <a:p>
            <a:pPr marL="755650" marR="5715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dirty="0" err="1" smtClean="0">
                <a:latin typeface="Arial"/>
                <a:cs typeface="Arial"/>
              </a:rPr>
              <a:t>compra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 materiales </a:t>
            </a:r>
            <a:r>
              <a:rPr sz="1400" dirty="0">
                <a:latin typeface="Arial"/>
                <a:cs typeface="Arial"/>
              </a:rPr>
              <a:t>artísticos, </a:t>
            </a:r>
            <a:endParaRPr lang="es-MX" sz="1400" dirty="0" smtClean="0">
              <a:latin typeface="Arial"/>
              <a:cs typeface="Arial"/>
            </a:endParaRPr>
          </a:p>
          <a:p>
            <a:pPr marL="755650" marR="5715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traslados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movilización de obras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materiales, 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5715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dirty="0" err="1" smtClean="0">
                <a:latin typeface="Arial"/>
                <a:cs typeface="Arial"/>
              </a:rPr>
              <a:t>materiales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spc="-25" dirty="0">
                <a:latin typeface="Arial"/>
                <a:cs typeface="Arial"/>
              </a:rPr>
              <a:t>la  </a:t>
            </a:r>
            <a:r>
              <a:rPr sz="1400" spc="-5" dirty="0" err="1">
                <a:latin typeface="Arial"/>
                <a:cs typeface="Arial"/>
              </a:rPr>
              <a:t>producción</a:t>
            </a:r>
            <a:r>
              <a:rPr sz="1400" spc="-5" dirty="0">
                <a:latin typeface="Arial"/>
                <a:cs typeface="Arial"/>
              </a:rPr>
              <a:t> </a:t>
            </a:r>
            <a:endParaRPr lang="es-MX" sz="1400" spc="-5" dirty="0">
              <a:latin typeface="Arial"/>
              <a:cs typeface="Arial"/>
            </a:endParaRPr>
          </a:p>
          <a:p>
            <a:pPr marL="469900" marR="5715" lvl="1" algn="just">
              <a:spcBef>
                <a:spcPts val="5"/>
              </a:spcBef>
            </a:pPr>
            <a:endParaRPr lang="es-MX" sz="1400" spc="-5" dirty="0" smtClean="0">
              <a:latin typeface="Arial"/>
              <a:cs typeface="Arial"/>
            </a:endParaRPr>
          </a:p>
          <a:p>
            <a:pPr marL="755650" marR="5715" lvl="1" indent="-285750" algn="just"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sz="1400" spc="-5" dirty="0" smtClean="0">
                <a:latin typeface="Arial"/>
                <a:cs typeface="Arial"/>
              </a:rPr>
              <a:t>No </a:t>
            </a:r>
            <a:r>
              <a:rPr sz="1400" spc="5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podrán considerar </a:t>
            </a:r>
            <a:r>
              <a:rPr sz="1400" spc="-10" dirty="0">
                <a:latin typeface="Arial"/>
                <a:cs typeface="Arial"/>
              </a:rPr>
              <a:t>gastos </a:t>
            </a:r>
            <a:r>
              <a:rPr sz="1400" spc="-5" dirty="0">
                <a:latin typeface="Arial"/>
                <a:cs typeface="Arial"/>
              </a:rPr>
              <a:t>de oficina (luz, agua, telefonía, </a:t>
            </a:r>
            <a:r>
              <a:rPr sz="1400" spc="-10" dirty="0">
                <a:latin typeface="Arial"/>
                <a:cs typeface="Arial"/>
              </a:rPr>
              <a:t>papelería </a:t>
            </a:r>
            <a:r>
              <a:rPr sz="1400" dirty="0">
                <a:latin typeface="Arial"/>
                <a:cs typeface="Arial"/>
              </a:rPr>
              <a:t>y  similares) </a:t>
            </a:r>
            <a:r>
              <a:rPr sz="1400" spc="5" dirty="0">
                <a:latin typeface="Arial"/>
                <a:cs typeface="Arial"/>
              </a:rPr>
              <a:t>u </a:t>
            </a:r>
            <a:r>
              <a:rPr sz="1400" spc="-5" dirty="0">
                <a:latin typeface="Arial"/>
                <a:cs typeface="Arial"/>
              </a:rPr>
              <a:t>otros </a:t>
            </a:r>
            <a:r>
              <a:rPr sz="1400" dirty="0">
                <a:latin typeface="Arial"/>
                <a:cs typeface="Arial"/>
              </a:rPr>
              <a:t>gastos </a:t>
            </a:r>
            <a:r>
              <a:rPr sz="1400" spc="-5" dirty="0">
                <a:latin typeface="Arial"/>
                <a:cs typeface="Arial"/>
              </a:rPr>
              <a:t>ajenos que </a:t>
            </a:r>
            <a:r>
              <a:rPr sz="1400" dirty="0">
                <a:latin typeface="Arial"/>
                <a:cs typeface="Arial"/>
              </a:rPr>
              <a:t>no estén sustentados </a:t>
            </a:r>
            <a:r>
              <a:rPr sz="1400" spc="10" dirty="0">
                <a:latin typeface="Arial"/>
                <a:cs typeface="Arial"/>
              </a:rPr>
              <a:t>como </a:t>
            </a:r>
            <a:r>
              <a:rPr sz="1400" spc="-5" dirty="0">
                <a:latin typeface="Arial"/>
                <a:cs typeface="Arial"/>
              </a:rPr>
              <a:t>parte </a:t>
            </a:r>
            <a:r>
              <a:rPr sz="1400" dirty="0">
                <a:latin typeface="Arial"/>
                <a:cs typeface="Arial"/>
              </a:rPr>
              <a:t>de la producción de las </a:t>
            </a:r>
            <a:r>
              <a:rPr sz="1400" spc="-5" dirty="0">
                <a:latin typeface="Arial"/>
                <a:cs typeface="Arial"/>
              </a:rPr>
              <a:t>obras</a:t>
            </a:r>
            <a:r>
              <a:rPr sz="1400" spc="-18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visuales.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59804" y="4054433"/>
            <a:ext cx="10522596" cy="1529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spc="5" dirty="0">
                <a:latin typeface="Arial"/>
                <a:cs typeface="Arial"/>
              </a:rPr>
              <a:t>Monto </a:t>
            </a:r>
            <a:r>
              <a:rPr sz="1600" b="1" dirty="0">
                <a:latin typeface="Arial"/>
                <a:cs typeface="Arial"/>
              </a:rPr>
              <a:t>máximo por </a:t>
            </a:r>
            <a:r>
              <a:rPr sz="1600" b="1" dirty="0" err="1">
                <a:latin typeface="Arial"/>
                <a:cs typeface="Arial"/>
              </a:rPr>
              <a:t>beneficiario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lang="es-MX" sz="1600" dirty="0">
                <a:latin typeface="Arial"/>
                <a:cs typeface="Arial"/>
              </a:rPr>
              <a:t>S</a:t>
            </a:r>
            <a:r>
              <a:rPr sz="1600" dirty="0" smtClean="0">
                <a:latin typeface="Arial"/>
                <a:cs typeface="Arial"/>
              </a:rPr>
              <a:t>/</a:t>
            </a:r>
            <a:r>
              <a:rPr sz="1600" spc="-140" dirty="0" smtClean="0">
                <a:latin typeface="Arial"/>
                <a:cs typeface="Arial"/>
              </a:rPr>
              <a:t> </a:t>
            </a:r>
            <a:r>
              <a:rPr sz="1600" spc="-5" dirty="0" smtClean="0">
                <a:latin typeface="Arial"/>
                <a:cs typeface="Arial"/>
              </a:rPr>
              <a:t>30,000</a:t>
            </a:r>
            <a:endParaRPr lang="es-MX" sz="1600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z="1600" b="1" spc="-5" dirty="0" smtClean="0">
                <a:latin typeface="Arial"/>
                <a:cs typeface="Arial"/>
              </a:rPr>
              <a:t>Fondo Total </a:t>
            </a:r>
            <a:r>
              <a:rPr lang="es-MX" sz="1600" spc="-5" dirty="0" smtClean="0">
                <a:latin typeface="Arial"/>
                <a:cs typeface="Arial"/>
              </a:rPr>
              <a:t>S/ 210,000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MX" sz="1600" b="1" spc="-5" dirty="0" smtClean="0">
                <a:latin typeface="Arial"/>
                <a:cs typeface="Arial"/>
              </a:rPr>
              <a:t>Número estimado de ganadores </a:t>
            </a:r>
            <a:r>
              <a:rPr lang="es-MX" sz="1600" spc="-5" dirty="0" smtClean="0">
                <a:latin typeface="Arial"/>
                <a:cs typeface="Arial"/>
              </a:rPr>
              <a:t>7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Postulantes </a:t>
            </a:r>
            <a:r>
              <a:rPr sz="1600" spc="-5" dirty="0">
                <a:latin typeface="Arial"/>
                <a:cs typeface="Arial"/>
              </a:rPr>
              <a:t>Personas jurídicas </a:t>
            </a:r>
            <a:r>
              <a:rPr sz="1600" spc="-15" dirty="0">
                <a:latin typeface="Arial"/>
                <a:cs typeface="Arial"/>
              </a:rPr>
              <a:t>de </a:t>
            </a:r>
            <a:r>
              <a:rPr sz="1600" spc="-5" dirty="0">
                <a:latin typeface="Arial"/>
                <a:cs typeface="Arial"/>
              </a:rPr>
              <a:t>derecho privado domiciliadas </a:t>
            </a:r>
            <a:r>
              <a:rPr sz="1600" spc="-10" dirty="0">
                <a:latin typeface="Arial"/>
                <a:cs typeface="Arial"/>
              </a:rPr>
              <a:t>en</a:t>
            </a:r>
            <a:r>
              <a:rPr sz="1600" spc="3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el </a:t>
            </a:r>
            <a:r>
              <a:rPr sz="1600" dirty="0" err="1" smtClean="0">
                <a:latin typeface="Arial"/>
                <a:cs typeface="Arial"/>
              </a:rPr>
              <a:t>Perú</a:t>
            </a:r>
            <a:r>
              <a:rPr lang="es-MX" sz="1600" dirty="0" smtClean="0">
                <a:latin typeface="Arial"/>
                <a:cs typeface="Arial"/>
              </a:rPr>
              <a:t> / Personas naturales peruanas o </a:t>
            </a:r>
            <a:r>
              <a:rPr sz="1600" spc="-10" dirty="0" err="1" smtClean="0">
                <a:latin typeface="Arial"/>
                <a:cs typeface="Arial"/>
              </a:rPr>
              <a:t>extranjeras</a:t>
            </a:r>
            <a:r>
              <a:rPr sz="1600" spc="-10" dirty="0" smtClean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residentes en el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Perú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078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903855" marR="5080" indent="-1686560">
              <a:lnSpc>
                <a:spcPts val="3460"/>
              </a:lnSpc>
              <a:spcBef>
                <a:spcPts val="525"/>
              </a:spcBef>
            </a:pPr>
            <a:r>
              <a:rPr sz="3200" b="1" spc="-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3200" b="1" spc="-1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3200" b="1" spc="-5" dirty="0">
                <a:solidFill>
                  <a:srgbClr val="6F2F9F"/>
                </a:solidFill>
                <a:latin typeface="Arial"/>
                <a:cs typeface="Arial"/>
              </a:rPr>
              <a:t>de Circulación  Nacional de las </a:t>
            </a:r>
            <a:r>
              <a:rPr sz="3200" b="1" spc="-30" dirty="0">
                <a:solidFill>
                  <a:srgbClr val="6F2F9F"/>
                </a:solidFill>
                <a:latin typeface="Arial"/>
                <a:cs typeface="Arial"/>
              </a:rPr>
              <a:t>Artes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1245843"/>
            <a:ext cx="10096500" cy="45768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FINALIDAD</a:t>
            </a:r>
            <a:endParaRPr sz="1600" dirty="0">
              <a:latin typeface="Arial"/>
              <a:cs typeface="Arial"/>
            </a:endParaRPr>
          </a:p>
          <a:p>
            <a:pPr marL="12700" marR="451484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Contribuir </a:t>
            </a:r>
            <a:r>
              <a:rPr sz="1600" dirty="0">
                <a:latin typeface="Arial"/>
                <a:cs typeface="Arial"/>
              </a:rPr>
              <a:t>a la </a:t>
            </a:r>
            <a:r>
              <a:rPr sz="1600" spc="-5" dirty="0">
                <a:latin typeface="Arial"/>
                <a:cs typeface="Arial"/>
              </a:rPr>
              <a:t>descentralización </a:t>
            </a:r>
            <a:r>
              <a:rPr sz="1600" dirty="0">
                <a:latin typeface="Arial"/>
                <a:cs typeface="Arial"/>
              </a:rPr>
              <a:t>y ampliación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 oferta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artes </a:t>
            </a:r>
            <a:r>
              <a:rPr sz="1600" dirty="0">
                <a:latin typeface="Arial"/>
                <a:cs typeface="Arial"/>
              </a:rPr>
              <a:t>escénicas, visuales y la </a:t>
            </a:r>
            <a:r>
              <a:rPr sz="1600" spc="5" dirty="0">
                <a:latin typeface="Arial"/>
                <a:cs typeface="Arial"/>
              </a:rPr>
              <a:t>música </a:t>
            </a:r>
            <a:r>
              <a:rPr sz="1600" spc="-5" dirty="0">
                <a:latin typeface="Arial"/>
                <a:cs typeface="Arial"/>
              </a:rPr>
              <a:t>en el  </a:t>
            </a:r>
            <a:r>
              <a:rPr sz="1600" spc="5" dirty="0">
                <a:latin typeface="Arial"/>
                <a:cs typeface="Arial"/>
              </a:rPr>
              <a:t>ámbito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nacional.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sz="1600" b="1" u="heavy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PROYECTO</a:t>
            </a:r>
            <a:endParaRPr sz="1600" dirty="0">
              <a:latin typeface="Arial"/>
              <a:cs typeface="Arial"/>
            </a:endParaRPr>
          </a:p>
          <a:p>
            <a:pPr marL="12700" marR="10160" algn="just">
              <a:lnSpc>
                <a:spcPct val="100000"/>
              </a:lnSpc>
              <a:spcBef>
                <a:spcPts val="10"/>
              </a:spcBef>
            </a:pPr>
            <a:r>
              <a:rPr sz="1600" spc="-5" dirty="0">
                <a:latin typeface="Arial"/>
                <a:cs typeface="Arial"/>
              </a:rPr>
              <a:t>El Proyecto consiste </a:t>
            </a:r>
            <a:r>
              <a:rPr sz="1600" spc="-10" dirty="0">
                <a:latin typeface="Arial"/>
                <a:cs typeface="Arial"/>
              </a:rPr>
              <a:t>en </a:t>
            </a:r>
            <a:r>
              <a:rPr sz="1600" spc="5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movilización </a:t>
            </a:r>
            <a:r>
              <a:rPr sz="1600" dirty="0">
                <a:latin typeface="Arial"/>
                <a:cs typeface="Arial"/>
              </a:rPr>
              <a:t>de </a:t>
            </a:r>
            <a:r>
              <a:rPr sz="1600" spc="-5" dirty="0">
                <a:latin typeface="Arial"/>
                <a:cs typeface="Arial"/>
              </a:rPr>
              <a:t>los artistas nacionales </a:t>
            </a:r>
            <a:r>
              <a:rPr sz="1600" spc="-15" dirty="0">
                <a:latin typeface="Arial"/>
                <a:cs typeface="Arial"/>
              </a:rPr>
              <a:t>y/o </a:t>
            </a:r>
            <a:r>
              <a:rPr sz="1600" spc="-10" dirty="0">
                <a:latin typeface="Arial"/>
                <a:cs typeface="Arial"/>
              </a:rPr>
              <a:t>de </a:t>
            </a:r>
            <a:r>
              <a:rPr sz="1600" spc="-5" dirty="0">
                <a:latin typeface="Arial"/>
                <a:cs typeface="Arial"/>
              </a:rPr>
              <a:t>la </a:t>
            </a:r>
            <a:r>
              <a:rPr sz="1600" spc="-10" dirty="0">
                <a:latin typeface="Arial"/>
                <a:cs typeface="Arial"/>
              </a:rPr>
              <a:t>obra de artistas </a:t>
            </a:r>
            <a:r>
              <a:rPr sz="1600" spc="-5" dirty="0">
                <a:latin typeface="Arial"/>
                <a:cs typeface="Arial"/>
              </a:rPr>
              <a:t>nacionales hacia eventos,  </a:t>
            </a:r>
            <a:r>
              <a:rPr sz="1600" spc="-10" dirty="0">
                <a:latin typeface="Arial"/>
                <a:cs typeface="Arial"/>
              </a:rPr>
              <a:t>plataformas </a:t>
            </a:r>
            <a:r>
              <a:rPr sz="1600" spc="-5" dirty="0">
                <a:latin typeface="Arial"/>
                <a:cs typeface="Arial"/>
              </a:rPr>
              <a:t>o </a:t>
            </a:r>
            <a:r>
              <a:rPr sz="1600" spc="-10" dirty="0">
                <a:latin typeface="Arial"/>
                <a:cs typeface="Arial"/>
              </a:rPr>
              <a:t>giras de </a:t>
            </a:r>
            <a:r>
              <a:rPr sz="1600" spc="-5" dirty="0">
                <a:latin typeface="Arial"/>
                <a:cs typeface="Arial"/>
              </a:rPr>
              <a:t>exhibición y/o difusión artística </a:t>
            </a:r>
            <a:r>
              <a:rPr sz="1600" spc="-10" dirty="0">
                <a:latin typeface="Arial"/>
                <a:cs typeface="Arial"/>
              </a:rPr>
              <a:t>en </a:t>
            </a:r>
            <a:r>
              <a:rPr sz="1600" spc="-5" dirty="0">
                <a:latin typeface="Arial"/>
                <a:cs typeface="Arial"/>
              </a:rPr>
              <a:t>diversos escenarios o </a:t>
            </a:r>
            <a:r>
              <a:rPr sz="1600" spc="-10" dirty="0">
                <a:latin typeface="Arial"/>
                <a:cs typeface="Arial"/>
              </a:rPr>
              <a:t>espacios del </a:t>
            </a:r>
            <a:r>
              <a:rPr sz="1600" spc="-5" dirty="0">
                <a:latin typeface="Arial"/>
                <a:cs typeface="Arial"/>
              </a:rPr>
              <a:t>territorio </a:t>
            </a:r>
            <a:r>
              <a:rPr sz="1600" spc="-10" dirty="0">
                <a:latin typeface="Arial"/>
                <a:cs typeface="Arial"/>
              </a:rPr>
              <a:t>nacional </a:t>
            </a:r>
            <a:r>
              <a:rPr sz="1600" dirty="0">
                <a:latin typeface="Arial"/>
                <a:cs typeface="Arial"/>
              </a:rPr>
              <a:t>con </a:t>
            </a:r>
            <a:r>
              <a:rPr sz="1600" spc="-10" dirty="0">
                <a:latin typeface="Arial"/>
                <a:cs typeface="Arial"/>
              </a:rPr>
              <a:t>el </a:t>
            </a:r>
            <a:r>
              <a:rPr sz="1600" spc="-5" dirty="0">
                <a:latin typeface="Arial"/>
                <a:cs typeface="Arial"/>
              </a:rPr>
              <a:t>objetivo  </a:t>
            </a:r>
            <a:r>
              <a:rPr sz="1600" spc="-10" dirty="0">
                <a:latin typeface="Arial"/>
                <a:cs typeface="Arial"/>
              </a:rPr>
              <a:t>de ampliar </a:t>
            </a:r>
            <a:r>
              <a:rPr sz="1600" spc="-5" dirty="0">
                <a:latin typeface="Arial"/>
                <a:cs typeface="Arial"/>
              </a:rPr>
              <a:t>la </a:t>
            </a:r>
            <a:r>
              <a:rPr sz="1600" spc="-10" dirty="0">
                <a:latin typeface="Arial"/>
                <a:cs typeface="Arial"/>
              </a:rPr>
              <a:t>oferta </a:t>
            </a:r>
            <a:r>
              <a:rPr sz="1600" spc="-5" dirty="0">
                <a:latin typeface="Arial"/>
                <a:cs typeface="Arial"/>
              </a:rPr>
              <a:t>y acceso </a:t>
            </a:r>
            <a:r>
              <a:rPr sz="1600" spc="-10" dirty="0">
                <a:latin typeface="Arial"/>
                <a:cs typeface="Arial"/>
              </a:rPr>
              <a:t>de </a:t>
            </a:r>
            <a:r>
              <a:rPr sz="1600" spc="-5" dirty="0">
                <a:latin typeface="Arial"/>
                <a:cs typeface="Arial"/>
              </a:rPr>
              <a:t>la población a las </a:t>
            </a:r>
            <a:r>
              <a:rPr sz="1600" spc="-10" dirty="0">
                <a:latin typeface="Arial"/>
                <a:cs typeface="Arial"/>
              </a:rPr>
              <a:t>artes </a:t>
            </a:r>
            <a:r>
              <a:rPr sz="1600" spc="-5" dirty="0">
                <a:latin typeface="Arial"/>
                <a:cs typeface="Arial"/>
              </a:rPr>
              <a:t>escénicas, visuales y música. </a:t>
            </a:r>
            <a:endParaRPr lang="es-MX" sz="1600" spc="-5" dirty="0" smtClean="0">
              <a:latin typeface="Arial"/>
              <a:cs typeface="Arial"/>
            </a:endParaRPr>
          </a:p>
          <a:p>
            <a:pPr marL="12700" marR="10160" algn="just">
              <a:lnSpc>
                <a:spcPct val="100000"/>
              </a:lnSpc>
              <a:spcBef>
                <a:spcPts val="10"/>
              </a:spcBef>
            </a:pPr>
            <a:endParaRPr lang="es-MX" sz="1400" spc="-5" dirty="0">
              <a:latin typeface="Arial"/>
              <a:cs typeface="Arial"/>
            </a:endParaRPr>
          </a:p>
          <a:p>
            <a:pPr marL="298450" marR="10160" indent="-285750" algn="just">
              <a:lnSpc>
                <a:spcPct val="1000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lang="es-MX" sz="1400" spc="-5" dirty="0" smtClean="0">
                <a:latin typeface="Arial"/>
                <a:cs typeface="Arial"/>
              </a:rPr>
              <a:t>D</a:t>
            </a:r>
            <a:r>
              <a:rPr sz="1400" spc="-10" dirty="0" err="1" smtClean="0">
                <a:latin typeface="Arial"/>
                <a:cs typeface="Arial"/>
              </a:rPr>
              <a:t>ebe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incluir una </a:t>
            </a:r>
            <a:r>
              <a:rPr sz="1400" spc="-10" dirty="0">
                <a:latin typeface="Arial"/>
                <a:cs typeface="Arial"/>
              </a:rPr>
              <a:t>(1) </a:t>
            </a:r>
            <a:r>
              <a:rPr sz="1400" spc="-5" dirty="0">
                <a:latin typeface="Arial"/>
                <a:cs typeface="Arial"/>
              </a:rPr>
              <a:t>o más  </a:t>
            </a:r>
            <a:r>
              <a:rPr sz="1400" spc="-10" dirty="0">
                <a:latin typeface="Arial"/>
                <a:cs typeface="Arial"/>
              </a:rPr>
              <a:t>cartas de </a:t>
            </a:r>
            <a:r>
              <a:rPr sz="1400" spc="-5" dirty="0">
                <a:latin typeface="Arial"/>
                <a:cs typeface="Arial"/>
              </a:rPr>
              <a:t>la institución o </a:t>
            </a:r>
            <a:r>
              <a:rPr sz="1400" spc="-10" dirty="0">
                <a:latin typeface="Arial"/>
                <a:cs typeface="Arial"/>
              </a:rPr>
              <a:t>entidad </a:t>
            </a:r>
            <a:r>
              <a:rPr sz="1400" spc="-5" dirty="0">
                <a:latin typeface="Arial"/>
                <a:cs typeface="Arial"/>
              </a:rPr>
              <a:t>anfitriona,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la </a:t>
            </a:r>
            <a:r>
              <a:rPr sz="1400" spc="-10" dirty="0">
                <a:latin typeface="Arial"/>
                <a:cs typeface="Arial"/>
              </a:rPr>
              <a:t>cual </a:t>
            </a:r>
            <a:r>
              <a:rPr sz="1400" spc="5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indican las </a:t>
            </a:r>
            <a:r>
              <a:rPr sz="1400" spc="-10" dirty="0">
                <a:latin typeface="Arial"/>
                <a:cs typeface="Arial"/>
              </a:rPr>
              <a:t>coordinaciones de </a:t>
            </a:r>
            <a:r>
              <a:rPr sz="1400" spc="-5" dirty="0">
                <a:latin typeface="Arial"/>
                <a:cs typeface="Arial"/>
              </a:rPr>
              <a:t>la participación artística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los  </a:t>
            </a:r>
            <a:r>
              <a:rPr sz="1400" spc="-5" dirty="0" err="1">
                <a:latin typeface="Arial"/>
                <a:cs typeface="Arial"/>
              </a:rPr>
              <a:t>postulantes</a:t>
            </a:r>
            <a:r>
              <a:rPr sz="1400" spc="-5" dirty="0" smtClean="0">
                <a:latin typeface="Arial"/>
                <a:cs typeface="Arial"/>
              </a:rPr>
              <a:t>.</a:t>
            </a:r>
            <a:endParaRPr lang="es-MX" sz="1400" spc="-5" dirty="0" smtClean="0">
              <a:latin typeface="Arial"/>
              <a:cs typeface="Arial"/>
            </a:endParaRPr>
          </a:p>
          <a:p>
            <a:pPr marL="12700" marR="10160" algn="just">
              <a:lnSpc>
                <a:spcPct val="100000"/>
              </a:lnSpc>
              <a:spcBef>
                <a:spcPts val="10"/>
              </a:spcBef>
            </a:pPr>
            <a:endParaRPr lang="es-MX" sz="1400" spc="-5" dirty="0">
              <a:latin typeface="Arial"/>
              <a:cs typeface="Arial"/>
            </a:endParaRPr>
          </a:p>
          <a:p>
            <a:pPr marL="298450" marR="10160" indent="-285750" algn="just">
              <a:lnSpc>
                <a:spcPct val="1000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lang="es-MX" sz="1400" spc="-5" dirty="0" smtClean="0">
                <a:latin typeface="Arial"/>
                <a:cs typeface="Arial"/>
              </a:rPr>
              <a:t>D</a:t>
            </a:r>
            <a:r>
              <a:rPr sz="1400" spc="-10" dirty="0" err="1" smtClean="0">
                <a:latin typeface="Arial"/>
                <a:cs typeface="Arial"/>
              </a:rPr>
              <a:t>ebe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contar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cartas </a:t>
            </a:r>
            <a:r>
              <a:rPr sz="1400" spc="-10" dirty="0">
                <a:latin typeface="Arial"/>
                <a:cs typeface="Arial"/>
              </a:rPr>
              <a:t>de compromiso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10" dirty="0">
                <a:latin typeface="Arial"/>
                <a:cs typeface="Arial"/>
              </a:rPr>
              <a:t>integrantes que formarán </a:t>
            </a:r>
            <a:r>
              <a:rPr sz="1400" dirty="0">
                <a:latin typeface="Arial"/>
                <a:cs typeface="Arial"/>
              </a:rPr>
              <a:t>parte  </a:t>
            </a:r>
            <a:r>
              <a:rPr sz="1400" spc="-15" dirty="0">
                <a:latin typeface="Arial"/>
                <a:cs typeface="Arial"/>
              </a:rPr>
              <a:t>del </a:t>
            </a:r>
            <a:r>
              <a:rPr sz="1400" spc="-20" dirty="0">
                <a:latin typeface="Arial"/>
                <a:cs typeface="Arial"/>
              </a:rPr>
              <a:t>proyecto </a:t>
            </a:r>
            <a:r>
              <a:rPr sz="1400" spc="-10" dirty="0">
                <a:latin typeface="Arial"/>
                <a:cs typeface="Arial"/>
              </a:rPr>
              <a:t>de circulación</a:t>
            </a:r>
            <a:r>
              <a:rPr sz="1400" spc="1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nacional.</a:t>
            </a:r>
            <a:endParaRPr sz="1400" dirty="0">
              <a:latin typeface="Arial"/>
              <a:cs typeface="Arial"/>
            </a:endParaRPr>
          </a:p>
          <a:p>
            <a:pPr marL="298450" marR="1143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endParaRPr lang="es-MX" sz="1400" spc="-5" dirty="0" smtClean="0">
              <a:latin typeface="Arial"/>
              <a:cs typeface="Arial"/>
            </a:endParaRPr>
          </a:p>
          <a:p>
            <a:pPr marL="298450" marR="1143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1400" spc="-5" dirty="0" smtClean="0">
                <a:latin typeface="Arial"/>
                <a:cs typeface="Arial"/>
              </a:rPr>
              <a:t>D</a:t>
            </a:r>
            <a:r>
              <a:rPr sz="1400" spc="-10" dirty="0" err="1" smtClean="0">
                <a:latin typeface="Arial"/>
                <a:cs typeface="Arial"/>
              </a:rPr>
              <a:t>ebe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indicar </a:t>
            </a:r>
            <a:r>
              <a:rPr sz="1400" spc="-10" dirty="0">
                <a:latin typeface="Arial"/>
                <a:cs typeface="Arial"/>
              </a:rPr>
              <a:t>en </a:t>
            </a:r>
            <a:r>
              <a:rPr sz="1400" spc="-5" dirty="0">
                <a:latin typeface="Arial"/>
                <a:cs typeface="Arial"/>
              </a:rPr>
              <a:t>su presupuesto </a:t>
            </a:r>
            <a:r>
              <a:rPr sz="1400" spc="-10" dirty="0">
                <a:latin typeface="Arial"/>
                <a:cs typeface="Arial"/>
              </a:rPr>
              <a:t>que el </a:t>
            </a:r>
            <a:r>
              <a:rPr sz="1400" spc="-5" dirty="0">
                <a:latin typeface="Arial"/>
                <a:cs typeface="Arial"/>
              </a:rPr>
              <a:t>estímulo económico se orientará a cubrir </a:t>
            </a:r>
            <a:r>
              <a:rPr sz="1400" spc="-10" dirty="0" err="1">
                <a:latin typeface="Arial"/>
                <a:cs typeface="Arial"/>
              </a:rPr>
              <a:t>gastos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de</a:t>
            </a:r>
            <a:r>
              <a:rPr lang="es-MX" sz="1400" dirty="0" smtClean="0">
                <a:latin typeface="Arial"/>
                <a:cs typeface="Arial"/>
              </a:rPr>
              <a:t>:</a:t>
            </a: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movilización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10" dirty="0" err="1" smtClean="0">
                <a:latin typeface="Arial"/>
                <a:cs typeface="Arial"/>
              </a:rPr>
              <a:t>alimentació</a:t>
            </a:r>
            <a:r>
              <a:rPr lang="es-MX" sz="1400" spc="-10" dirty="0" smtClean="0">
                <a:latin typeface="Arial"/>
                <a:cs typeface="Arial"/>
              </a:rPr>
              <a:t>n</a:t>
            </a: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10" dirty="0" err="1" smtClean="0">
                <a:latin typeface="Arial"/>
                <a:cs typeface="Arial"/>
              </a:rPr>
              <a:t>hospedaje</a:t>
            </a:r>
            <a:endParaRPr lang="es-MX" sz="1400" spc="-10" dirty="0" smtClean="0">
              <a:latin typeface="Arial"/>
              <a:cs typeface="Arial"/>
            </a:endParaRP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10" dirty="0" err="1" smtClean="0">
                <a:latin typeface="Arial"/>
                <a:cs typeface="Arial"/>
              </a:rPr>
              <a:t>traslado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los </a:t>
            </a:r>
            <a:r>
              <a:rPr sz="1400" spc="-10" dirty="0">
                <a:latin typeface="Arial"/>
                <a:cs typeface="Arial"/>
              </a:rPr>
              <a:t>artistas </a:t>
            </a:r>
            <a:r>
              <a:rPr sz="1400" spc="-15" dirty="0">
                <a:latin typeface="Arial"/>
                <a:cs typeface="Arial"/>
              </a:rPr>
              <a:t>y/o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las </a:t>
            </a:r>
            <a:r>
              <a:rPr sz="1400" spc="-10" dirty="0">
                <a:latin typeface="Arial"/>
                <a:cs typeface="Arial"/>
              </a:rPr>
              <a:t>obras </a:t>
            </a:r>
            <a:r>
              <a:rPr sz="1400" spc="-5" dirty="0">
                <a:latin typeface="Arial"/>
                <a:cs typeface="Arial"/>
              </a:rPr>
              <a:t>artísticas </a:t>
            </a:r>
            <a:r>
              <a:rPr sz="1400" spc="-10" dirty="0">
                <a:latin typeface="Arial"/>
                <a:cs typeface="Arial"/>
              </a:rPr>
              <a:t>participantes en el </a:t>
            </a:r>
            <a:r>
              <a:rPr sz="1400" spc="-5" dirty="0" err="1" smtClean="0">
                <a:latin typeface="Arial"/>
                <a:cs typeface="Arial"/>
              </a:rPr>
              <a:t>proyecto</a:t>
            </a:r>
            <a:r>
              <a:rPr sz="1400" spc="-5" dirty="0" smtClean="0">
                <a:latin typeface="Arial"/>
                <a:cs typeface="Arial"/>
              </a:rPr>
              <a:t> </a:t>
            </a:r>
            <a:endParaRPr lang="es-MX" sz="1400" spc="-5" dirty="0" smtClean="0">
              <a:latin typeface="Arial"/>
              <a:cs typeface="Arial"/>
            </a:endParaRPr>
          </a:p>
          <a:p>
            <a:pPr marL="298450" marR="1143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endParaRPr lang="es-MX" sz="1400" spc="-5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2903855" marR="5080" indent="-1686560">
              <a:lnSpc>
                <a:spcPts val="3460"/>
              </a:lnSpc>
              <a:spcBef>
                <a:spcPts val="525"/>
              </a:spcBef>
            </a:pPr>
            <a:r>
              <a:rPr sz="3200" b="1" spc="-5" dirty="0">
                <a:solidFill>
                  <a:srgbClr val="6F2F9F"/>
                </a:solidFill>
                <a:latin typeface="Arial"/>
                <a:cs typeface="Arial"/>
              </a:rPr>
              <a:t>Concurso de </a:t>
            </a:r>
            <a:r>
              <a:rPr sz="3200" b="1" spc="-15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3200" b="1" spc="-5" dirty="0">
                <a:solidFill>
                  <a:srgbClr val="6F2F9F"/>
                </a:solidFill>
                <a:latin typeface="Arial"/>
                <a:cs typeface="Arial"/>
              </a:rPr>
              <a:t>de Circulación  Nacional de las </a:t>
            </a:r>
            <a:r>
              <a:rPr sz="3200" b="1" spc="-30" dirty="0">
                <a:solidFill>
                  <a:srgbClr val="6F2F9F"/>
                </a:solidFill>
                <a:latin typeface="Arial"/>
                <a:cs typeface="Arial"/>
              </a:rPr>
              <a:t>Artes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9878" y="1463844"/>
            <a:ext cx="10096500" cy="346889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11430" algn="just">
              <a:lnSpc>
                <a:spcPct val="100000"/>
              </a:lnSpc>
              <a:spcBef>
                <a:spcPts val="5"/>
              </a:spcBef>
            </a:pPr>
            <a:endParaRPr lang="es-MX" sz="1400" spc="-5" dirty="0">
              <a:latin typeface="Arial"/>
              <a:cs typeface="Arial"/>
            </a:endParaRPr>
          </a:p>
          <a:p>
            <a:pPr marL="298450" marR="11430" indent="-285750" algn="just">
              <a:lnSpc>
                <a:spcPct val="100000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1400" spc="-5" dirty="0">
                <a:latin typeface="Arial"/>
                <a:cs typeface="Arial"/>
              </a:rPr>
              <a:t>S</a:t>
            </a:r>
            <a:r>
              <a:rPr sz="1400" spc="-5" dirty="0" smtClean="0">
                <a:latin typeface="Arial"/>
                <a:cs typeface="Arial"/>
              </a:rPr>
              <a:t>e </a:t>
            </a:r>
            <a:r>
              <a:rPr sz="1400" spc="-5" dirty="0">
                <a:latin typeface="Arial"/>
                <a:cs typeface="Arial"/>
              </a:rPr>
              <a:t>puede además  incluir </a:t>
            </a:r>
            <a:r>
              <a:rPr sz="1400" spc="-5" dirty="0" err="1">
                <a:latin typeface="Arial"/>
                <a:cs typeface="Arial"/>
              </a:rPr>
              <a:t>gastos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 smtClean="0">
                <a:latin typeface="Arial"/>
                <a:cs typeface="Arial"/>
              </a:rPr>
              <a:t>de</a:t>
            </a:r>
            <a:r>
              <a:rPr lang="es-MX" sz="1400" spc="-10" dirty="0" smtClean="0">
                <a:latin typeface="Arial"/>
                <a:cs typeface="Arial"/>
              </a:rPr>
              <a:t>:</a:t>
            </a: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10" dirty="0" err="1" smtClean="0">
                <a:latin typeface="Arial"/>
                <a:cs typeface="Arial"/>
              </a:rPr>
              <a:t>seguros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(artistas, </a:t>
            </a:r>
            <a:r>
              <a:rPr sz="1400" spc="-5" dirty="0" err="1">
                <a:latin typeface="Arial"/>
                <a:cs typeface="Arial"/>
              </a:rPr>
              <a:t>obras</a:t>
            </a:r>
            <a:r>
              <a:rPr sz="1400" spc="-5" dirty="0" smtClean="0">
                <a:latin typeface="Arial"/>
                <a:cs typeface="Arial"/>
              </a:rPr>
              <a:t>)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10" dirty="0" err="1" smtClean="0">
                <a:latin typeface="Arial"/>
                <a:cs typeface="Arial"/>
              </a:rPr>
              <a:t>honorarios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artísticos y </a:t>
            </a:r>
            <a:r>
              <a:rPr sz="1400" spc="-5" dirty="0" err="1" smtClean="0">
                <a:latin typeface="Arial"/>
                <a:cs typeface="Arial"/>
              </a:rPr>
              <a:t>técnicos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10" dirty="0" err="1" smtClean="0">
                <a:latin typeface="Arial"/>
                <a:cs typeface="Arial"/>
              </a:rPr>
              <a:t>transporte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materiales e </a:t>
            </a:r>
            <a:r>
              <a:rPr sz="1400" spc="-5" dirty="0" err="1">
                <a:latin typeface="Arial"/>
                <a:cs typeface="Arial"/>
              </a:rPr>
              <a:t>instrumentos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 err="1" smtClean="0">
                <a:latin typeface="Arial"/>
                <a:cs typeface="Arial"/>
              </a:rPr>
              <a:t>artísticos</a:t>
            </a:r>
            <a:r>
              <a:rPr sz="1400" spc="-10" dirty="0" smtClean="0">
                <a:latin typeface="Arial"/>
                <a:cs typeface="Arial"/>
              </a:rPr>
              <a:t> </a:t>
            </a:r>
            <a:endParaRPr lang="es-MX" sz="1400" spc="-10" dirty="0" smtClean="0">
              <a:latin typeface="Arial"/>
              <a:cs typeface="Arial"/>
            </a:endParaRP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10" dirty="0" err="1" smtClean="0">
                <a:latin typeface="Arial"/>
                <a:cs typeface="Arial"/>
              </a:rPr>
              <a:t>registro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audiovisual y </a:t>
            </a:r>
            <a:r>
              <a:rPr sz="1400" spc="-5" dirty="0" err="1" smtClean="0">
                <a:latin typeface="Arial"/>
                <a:cs typeface="Arial"/>
              </a:rPr>
              <a:t>difusión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alquileres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de </a:t>
            </a:r>
            <a:r>
              <a:rPr sz="1400" spc="-5" dirty="0" err="1" smtClean="0">
                <a:latin typeface="Arial"/>
                <a:cs typeface="Arial"/>
              </a:rPr>
              <a:t>equipos</a:t>
            </a:r>
            <a:endParaRPr lang="es-MX" sz="1400" spc="-5" dirty="0" smtClean="0">
              <a:latin typeface="Arial"/>
              <a:cs typeface="Arial"/>
            </a:endParaRPr>
          </a:p>
          <a:p>
            <a:pPr marL="755650" marR="11430" lvl="1" indent="-285750" algn="just">
              <a:spcBef>
                <a:spcPts val="5"/>
              </a:spcBef>
              <a:buFont typeface="Wingdings" panose="05000000000000000000" pitchFamily="2" charset="2"/>
              <a:buChar char="ü"/>
            </a:pPr>
            <a:r>
              <a:rPr sz="1400" spc="-5" dirty="0" err="1" smtClean="0">
                <a:latin typeface="Arial"/>
                <a:cs typeface="Arial"/>
              </a:rPr>
              <a:t>trámites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y </a:t>
            </a:r>
            <a:r>
              <a:rPr sz="1400" spc="-5" dirty="0" err="1" smtClean="0">
                <a:latin typeface="Arial"/>
                <a:cs typeface="Arial"/>
              </a:rPr>
              <a:t>autorizaciones</a:t>
            </a:r>
            <a:endParaRPr lang="es-MX" sz="1400" spc="-5" dirty="0" smtClean="0">
              <a:latin typeface="Arial"/>
              <a:cs typeface="Arial"/>
            </a:endParaRPr>
          </a:p>
          <a:p>
            <a:pPr marL="469900" marR="11430" lvl="1" algn="just">
              <a:spcBef>
                <a:spcPts val="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b="1" spc="5" dirty="0">
                <a:latin typeface="Arial"/>
                <a:cs typeface="Arial"/>
              </a:rPr>
              <a:t>Monto </a:t>
            </a:r>
            <a:r>
              <a:rPr sz="1600" b="1" dirty="0">
                <a:latin typeface="Arial"/>
                <a:cs typeface="Arial"/>
              </a:rPr>
              <a:t>máximo por beneficiario </a:t>
            </a:r>
            <a:r>
              <a:rPr sz="1600" dirty="0">
                <a:latin typeface="Arial"/>
                <a:cs typeface="Arial"/>
              </a:rPr>
              <a:t>hasta </a:t>
            </a:r>
            <a:r>
              <a:rPr sz="1600" spc="5" dirty="0">
                <a:latin typeface="Arial"/>
                <a:cs typeface="Arial"/>
              </a:rPr>
              <a:t>S/</a:t>
            </a:r>
            <a:r>
              <a:rPr sz="1600" spc="-175" dirty="0">
                <a:latin typeface="Arial"/>
                <a:cs typeface="Arial"/>
              </a:rPr>
              <a:t> </a:t>
            </a:r>
            <a:r>
              <a:rPr sz="1600" spc="-5" dirty="0" smtClean="0">
                <a:latin typeface="Arial"/>
                <a:cs typeface="Arial"/>
              </a:rPr>
              <a:t>30,000</a:t>
            </a:r>
            <a:endParaRPr lang="es-MX" sz="1600" spc="-5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Fondo Total </a:t>
            </a:r>
            <a:r>
              <a:rPr lang="es-MX" sz="1600" spc="-5" dirty="0" smtClean="0">
                <a:latin typeface="Arial"/>
                <a:cs typeface="Arial"/>
              </a:rPr>
              <a:t>S/ 210,000</a:t>
            </a:r>
          </a:p>
          <a:p>
            <a:pPr marL="12700" algn="just">
              <a:lnSpc>
                <a:spcPct val="100000"/>
              </a:lnSpc>
            </a:pPr>
            <a:r>
              <a:rPr lang="es-MX" sz="1600" b="1" spc="-5" dirty="0" smtClean="0">
                <a:latin typeface="Arial"/>
                <a:cs typeface="Arial"/>
              </a:rPr>
              <a:t>Número estimado de ganadores </a:t>
            </a:r>
            <a:r>
              <a:rPr lang="es-MX" sz="1600" spc="-5" dirty="0" smtClean="0">
                <a:latin typeface="Arial"/>
                <a:cs typeface="Arial"/>
              </a:rPr>
              <a:t>7</a:t>
            </a:r>
          </a:p>
          <a:p>
            <a:pPr marL="12700" algn="just">
              <a:lnSpc>
                <a:spcPct val="100000"/>
              </a:lnSpc>
            </a:pPr>
            <a:endParaRPr sz="16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Postulantes </a:t>
            </a:r>
            <a:r>
              <a:rPr sz="1600" spc="-5" dirty="0">
                <a:latin typeface="Arial"/>
                <a:cs typeface="Arial"/>
              </a:rPr>
              <a:t>Personas jurídicas </a:t>
            </a:r>
            <a:r>
              <a:rPr sz="1600" spc="-15" dirty="0">
                <a:latin typeface="Arial"/>
                <a:cs typeface="Arial"/>
              </a:rPr>
              <a:t>de </a:t>
            </a:r>
            <a:r>
              <a:rPr sz="1600" spc="-5" dirty="0">
                <a:latin typeface="Arial"/>
                <a:cs typeface="Arial"/>
              </a:rPr>
              <a:t>derecho privado </a:t>
            </a:r>
            <a:r>
              <a:rPr sz="1600" spc="-10" dirty="0">
                <a:latin typeface="Arial"/>
                <a:cs typeface="Arial"/>
              </a:rPr>
              <a:t>domiciliadas </a:t>
            </a:r>
            <a:r>
              <a:rPr sz="1600" spc="-15" dirty="0">
                <a:latin typeface="Arial"/>
                <a:cs typeface="Arial"/>
              </a:rPr>
              <a:t>en </a:t>
            </a:r>
            <a:r>
              <a:rPr sz="1600" spc="-5" dirty="0">
                <a:latin typeface="Arial"/>
                <a:cs typeface="Arial"/>
              </a:rPr>
              <a:t>el </a:t>
            </a:r>
            <a:r>
              <a:rPr sz="1600" dirty="0">
                <a:latin typeface="Arial"/>
                <a:cs typeface="Arial"/>
              </a:rPr>
              <a:t>Perú / </a:t>
            </a:r>
            <a:r>
              <a:rPr sz="1600" spc="-5" dirty="0">
                <a:latin typeface="Arial"/>
                <a:cs typeface="Arial"/>
              </a:rPr>
              <a:t>Personas </a:t>
            </a:r>
            <a:r>
              <a:rPr sz="1600" spc="-10" dirty="0">
                <a:latin typeface="Arial"/>
                <a:cs typeface="Arial"/>
              </a:rPr>
              <a:t>naturales peruanas </a:t>
            </a:r>
            <a:r>
              <a:rPr sz="1600" dirty="0">
                <a:latin typeface="Arial"/>
                <a:cs typeface="Arial"/>
              </a:rPr>
              <a:t>o  </a:t>
            </a:r>
            <a:r>
              <a:rPr sz="1600" spc="-10" dirty="0">
                <a:latin typeface="Arial"/>
                <a:cs typeface="Arial"/>
              </a:rPr>
              <a:t>extranjeras </a:t>
            </a:r>
            <a:r>
              <a:rPr sz="1600" spc="-5" dirty="0">
                <a:latin typeface="Arial"/>
                <a:cs typeface="Arial"/>
              </a:rPr>
              <a:t>residentes en el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Perú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837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5616" y="326070"/>
            <a:ext cx="10721975" cy="1233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1980" marR="5080" indent="-4399915">
              <a:lnSpc>
                <a:spcPct val="11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Concurso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de </a:t>
            </a:r>
            <a:r>
              <a:rPr sz="3600" b="1" spc="-10" dirty="0">
                <a:solidFill>
                  <a:srgbClr val="6F2F9F"/>
                </a:solidFill>
                <a:latin typeface="Arial"/>
                <a:cs typeface="Arial"/>
              </a:rPr>
              <a:t>Proyectos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de Gestión de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Salas para 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las</a:t>
            </a:r>
            <a:r>
              <a:rPr sz="3600" b="1" spc="-15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3600" b="1" spc="-25" dirty="0">
                <a:solidFill>
                  <a:srgbClr val="6F2F9F"/>
                </a:solidFill>
                <a:latin typeface="Arial"/>
                <a:cs typeface="Arial"/>
              </a:rPr>
              <a:t>Artes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6488" y="1626457"/>
            <a:ext cx="11106912" cy="4707058"/>
          </a:xfrm>
          <a:prstGeom prst="rect">
            <a:avLst/>
          </a:prstGeom>
        </p:spPr>
        <p:txBody>
          <a:bodyPr vert="horz" wrap="square" lIns="0" tIns="13335" rIns="0" bIns="0" numCol="2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u="heavy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FINALIDAD</a:t>
            </a:r>
            <a:endParaRPr sz="16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Contribuir al </a:t>
            </a:r>
            <a:r>
              <a:rPr sz="1600" dirty="0">
                <a:latin typeface="Arial"/>
                <a:cs typeface="Arial"/>
              </a:rPr>
              <a:t>fortalecimiento de la oferta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las </a:t>
            </a:r>
            <a:r>
              <a:rPr sz="1600" spc="-5" dirty="0">
                <a:latin typeface="Arial"/>
                <a:cs typeface="Arial"/>
              </a:rPr>
              <a:t>artes </a:t>
            </a:r>
            <a:r>
              <a:rPr sz="1600" dirty="0">
                <a:latin typeface="Arial"/>
                <a:cs typeface="Arial"/>
              </a:rPr>
              <a:t>escénicas, visuales y la</a:t>
            </a:r>
            <a:r>
              <a:rPr sz="1600" spc="-180" dirty="0">
                <a:latin typeface="Arial"/>
                <a:cs typeface="Arial"/>
              </a:rPr>
              <a:t> </a:t>
            </a:r>
            <a:r>
              <a:rPr sz="1600" spc="5" dirty="0">
                <a:latin typeface="Arial"/>
                <a:cs typeface="Arial"/>
              </a:rPr>
              <a:t>música.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DEL</a:t>
            </a:r>
            <a:r>
              <a:rPr sz="1600" b="1" u="heavy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PROYECTO</a:t>
            </a:r>
            <a:endParaRPr sz="160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El </a:t>
            </a:r>
            <a:r>
              <a:rPr sz="1600" spc="-5" dirty="0">
                <a:latin typeface="Arial"/>
                <a:cs typeface="Arial"/>
              </a:rPr>
              <a:t>proyecto consiste en </a:t>
            </a:r>
            <a:r>
              <a:rPr sz="1600" dirty="0">
                <a:latin typeface="Arial"/>
                <a:cs typeface="Arial"/>
              </a:rPr>
              <a:t>la </a:t>
            </a:r>
            <a:r>
              <a:rPr sz="1600" spc="-5" dirty="0">
                <a:latin typeface="Arial"/>
                <a:cs typeface="Arial"/>
              </a:rPr>
              <a:t>implementación de una </a:t>
            </a:r>
            <a:r>
              <a:rPr sz="1600" dirty="0">
                <a:latin typeface="Arial"/>
                <a:cs typeface="Arial"/>
              </a:rPr>
              <a:t>propuesta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gestión </a:t>
            </a:r>
            <a:r>
              <a:rPr sz="1600" spc="-5" dirty="0">
                <a:latin typeface="Arial"/>
                <a:cs typeface="Arial"/>
              </a:rPr>
              <a:t>artística desde </a:t>
            </a:r>
            <a:r>
              <a:rPr sz="1600" spc="-15" dirty="0">
                <a:latin typeface="Arial"/>
                <a:cs typeface="Arial"/>
              </a:rPr>
              <a:t>el </a:t>
            </a:r>
            <a:r>
              <a:rPr sz="1600" spc="-5" dirty="0">
                <a:latin typeface="Arial"/>
                <a:cs typeface="Arial"/>
              </a:rPr>
              <a:t>mejoramiento,  equipamiento </a:t>
            </a:r>
            <a:r>
              <a:rPr sz="1600" dirty="0">
                <a:latin typeface="Arial"/>
                <a:cs typeface="Arial"/>
              </a:rPr>
              <a:t>y/o </a:t>
            </a:r>
            <a:r>
              <a:rPr sz="1600" spc="-5" dirty="0">
                <a:latin typeface="Arial"/>
                <a:cs typeface="Arial"/>
              </a:rPr>
              <a:t>acondicionamiento técnico de </a:t>
            </a:r>
            <a:r>
              <a:rPr sz="1600" spc="-1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espacios de creación </a:t>
            </a:r>
            <a:r>
              <a:rPr sz="1600" dirty="0">
                <a:latin typeface="Arial"/>
                <a:cs typeface="Arial"/>
              </a:rPr>
              <a:t>y </a:t>
            </a:r>
            <a:r>
              <a:rPr sz="1600" spc="-5" dirty="0">
                <a:latin typeface="Arial"/>
                <a:cs typeface="Arial"/>
              </a:rPr>
              <a:t>práctica </a:t>
            </a:r>
            <a:r>
              <a:rPr sz="1600" spc="-15" dirty="0">
                <a:latin typeface="Arial"/>
                <a:cs typeface="Arial"/>
              </a:rPr>
              <a:t>del </a:t>
            </a:r>
            <a:r>
              <a:rPr sz="1600" dirty="0">
                <a:latin typeface="Arial"/>
                <a:cs typeface="Arial"/>
              </a:rPr>
              <a:t>artista </a:t>
            </a:r>
            <a:r>
              <a:rPr sz="1600" spc="-5" dirty="0">
                <a:latin typeface="Arial"/>
                <a:cs typeface="Arial"/>
              </a:rPr>
              <a:t>escénico, visual  </a:t>
            </a:r>
            <a:r>
              <a:rPr sz="1600" dirty="0">
                <a:latin typeface="Arial"/>
                <a:cs typeface="Arial"/>
              </a:rPr>
              <a:t>y/o </a:t>
            </a:r>
            <a:r>
              <a:rPr sz="1600" spc="-5" dirty="0">
                <a:latin typeface="Arial"/>
                <a:cs typeface="Arial"/>
              </a:rPr>
              <a:t>de </a:t>
            </a:r>
            <a:r>
              <a:rPr sz="1600" dirty="0">
                <a:latin typeface="Arial"/>
                <a:cs typeface="Arial"/>
              </a:rPr>
              <a:t>la música </a:t>
            </a:r>
            <a:r>
              <a:rPr sz="1600" spc="-10" dirty="0">
                <a:latin typeface="Arial"/>
                <a:cs typeface="Arial"/>
              </a:rPr>
              <a:t>(espacios </a:t>
            </a:r>
            <a:r>
              <a:rPr sz="1600" spc="-5" dirty="0">
                <a:latin typeface="Arial"/>
                <a:cs typeface="Arial"/>
              </a:rPr>
              <a:t>de preparación, entrenamiento, práctica, </a:t>
            </a:r>
            <a:r>
              <a:rPr sz="1600" spc="-10" dirty="0" err="1">
                <a:latin typeface="Arial"/>
                <a:cs typeface="Arial"/>
              </a:rPr>
              <a:t>ensayo</a:t>
            </a:r>
            <a:r>
              <a:rPr sz="1600" spc="-10" dirty="0" smtClean="0">
                <a:latin typeface="Arial"/>
                <a:cs typeface="Arial"/>
              </a:rPr>
              <a:t>), </a:t>
            </a:r>
            <a:r>
              <a:rPr sz="1600" dirty="0">
                <a:latin typeface="Arial"/>
                <a:cs typeface="Arial"/>
              </a:rPr>
              <a:t>así </a:t>
            </a:r>
            <a:r>
              <a:rPr sz="1600" spc="-5" dirty="0">
                <a:latin typeface="Arial"/>
                <a:cs typeface="Arial"/>
              </a:rPr>
              <a:t>como de </a:t>
            </a:r>
            <a:r>
              <a:rPr sz="1600" dirty="0">
                <a:latin typeface="Arial"/>
                <a:cs typeface="Arial"/>
              </a:rPr>
              <a:t>los </a:t>
            </a:r>
            <a:r>
              <a:rPr sz="1600" spc="-5" dirty="0">
                <a:latin typeface="Arial"/>
                <a:cs typeface="Arial"/>
              </a:rPr>
              <a:t>espacios </a:t>
            </a:r>
            <a:r>
              <a:rPr sz="1600" spc="-30" dirty="0">
                <a:latin typeface="Arial"/>
                <a:cs typeface="Arial"/>
              </a:rPr>
              <a:t>de  </a:t>
            </a:r>
            <a:r>
              <a:rPr sz="1600" spc="-5" dirty="0">
                <a:latin typeface="Arial"/>
                <a:cs typeface="Arial"/>
              </a:rPr>
              <a:t>manifestación, </a:t>
            </a:r>
            <a:r>
              <a:rPr sz="1600" dirty="0">
                <a:latin typeface="Arial"/>
                <a:cs typeface="Arial"/>
              </a:rPr>
              <a:t>difusión y/o </a:t>
            </a:r>
            <a:r>
              <a:rPr sz="1600" spc="-5" dirty="0">
                <a:latin typeface="Arial"/>
                <a:cs typeface="Arial"/>
              </a:rPr>
              <a:t>expresión pública </a:t>
            </a:r>
            <a:r>
              <a:rPr sz="1600" dirty="0">
                <a:latin typeface="Arial"/>
                <a:cs typeface="Arial"/>
              </a:rPr>
              <a:t>de la </a:t>
            </a:r>
            <a:r>
              <a:rPr sz="1600" spc="-5" dirty="0">
                <a:latin typeface="Arial"/>
                <a:cs typeface="Arial"/>
              </a:rPr>
              <a:t>diversidad artística </a:t>
            </a:r>
            <a:r>
              <a:rPr sz="1600" spc="-10" dirty="0">
                <a:latin typeface="Arial"/>
                <a:cs typeface="Arial"/>
              </a:rPr>
              <a:t>escénica, </a:t>
            </a:r>
            <a:r>
              <a:rPr sz="1600" spc="-5" dirty="0">
                <a:latin typeface="Arial"/>
                <a:cs typeface="Arial"/>
              </a:rPr>
              <a:t>visual </a:t>
            </a:r>
            <a:r>
              <a:rPr sz="1600" dirty="0">
                <a:latin typeface="Arial"/>
                <a:cs typeface="Arial"/>
              </a:rPr>
              <a:t>y/o </a:t>
            </a:r>
            <a:r>
              <a:rPr sz="1600" spc="-5" dirty="0">
                <a:latin typeface="Arial"/>
                <a:cs typeface="Arial"/>
              </a:rPr>
              <a:t>musical. </a:t>
            </a:r>
            <a:endParaRPr lang="es-MX" sz="1600" spc="-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endParaRPr lang="es-MX" sz="1600" spc="-5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-10" dirty="0" smtClean="0">
                <a:latin typeface="Arial"/>
                <a:cs typeface="Arial"/>
              </a:rPr>
              <a:t>Debe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contar </a:t>
            </a:r>
            <a:r>
              <a:rPr sz="1400" spc="5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un </a:t>
            </a:r>
            <a:r>
              <a:rPr sz="1400" dirty="0">
                <a:latin typeface="Arial"/>
                <a:cs typeface="Arial"/>
              </a:rPr>
              <a:t>plan de </a:t>
            </a:r>
            <a:r>
              <a:rPr sz="1400" spc="-5" dirty="0">
                <a:latin typeface="Arial"/>
                <a:cs typeface="Arial"/>
              </a:rPr>
              <a:t>gestión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sostenibilidad 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propuesta, conocer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10" dirty="0">
                <a:latin typeface="Arial"/>
                <a:cs typeface="Arial"/>
              </a:rPr>
              <a:t>sus potenciales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actuales  públicos </a:t>
            </a:r>
            <a:r>
              <a:rPr sz="1400" dirty="0">
                <a:latin typeface="Arial"/>
                <a:cs typeface="Arial"/>
              </a:rPr>
              <a:t>e </a:t>
            </a:r>
            <a:r>
              <a:rPr sz="1400" spc="-5" dirty="0">
                <a:latin typeface="Arial"/>
                <a:cs typeface="Arial"/>
              </a:rPr>
              <a:t>identificar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impactos positivos de implementarse </a:t>
            </a:r>
            <a:r>
              <a:rPr sz="1400" dirty="0">
                <a:latin typeface="Arial"/>
                <a:cs typeface="Arial"/>
              </a:rPr>
              <a:t>mejoras </a:t>
            </a:r>
            <a:r>
              <a:rPr sz="1400" spc="-5" dirty="0">
                <a:latin typeface="Arial"/>
                <a:cs typeface="Arial"/>
              </a:rPr>
              <a:t>en </a:t>
            </a:r>
            <a:r>
              <a:rPr sz="1400" spc="5" dirty="0">
                <a:latin typeface="Arial"/>
                <a:cs typeface="Arial"/>
              </a:rPr>
              <a:t>su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10" dirty="0">
                <a:latin typeface="Arial"/>
                <a:cs typeface="Arial"/>
              </a:rPr>
              <a:t>sus </a:t>
            </a:r>
            <a:r>
              <a:rPr sz="1400" spc="-5" dirty="0">
                <a:latin typeface="Arial"/>
                <a:cs typeface="Arial"/>
              </a:rPr>
              <a:t>espacios artísticos. </a:t>
            </a:r>
            <a:endParaRPr lang="es-MX" sz="1400" spc="-5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spc="-5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-20" dirty="0" smtClean="0">
                <a:latin typeface="Arial"/>
                <a:cs typeface="Arial"/>
              </a:rPr>
              <a:t>Debe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contar con una </a:t>
            </a:r>
            <a:r>
              <a:rPr sz="1400" spc="-5" dirty="0">
                <a:latin typeface="Arial"/>
                <a:cs typeface="Arial"/>
              </a:rPr>
              <a:t>programación artística que abarque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5" dirty="0">
                <a:latin typeface="Arial"/>
                <a:cs typeface="Arial"/>
              </a:rPr>
              <a:t>horizonte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5" dirty="0">
                <a:latin typeface="Arial"/>
                <a:cs typeface="Arial"/>
              </a:rPr>
              <a:t>dos (2) </a:t>
            </a:r>
            <a:r>
              <a:rPr sz="1400" dirty="0">
                <a:latin typeface="Arial"/>
                <a:cs typeface="Arial"/>
              </a:rPr>
              <a:t>años de gestión </a:t>
            </a:r>
            <a:r>
              <a:rPr sz="1400" spc="5" dirty="0">
                <a:latin typeface="Arial"/>
                <a:cs typeface="Arial"/>
              </a:rPr>
              <a:t>a  </a:t>
            </a:r>
            <a:r>
              <a:rPr sz="1400" spc="-5" dirty="0">
                <a:latin typeface="Arial"/>
                <a:cs typeface="Arial"/>
              </a:rPr>
              <a:t>partir de </a:t>
            </a:r>
            <a:r>
              <a:rPr sz="1400" dirty="0">
                <a:latin typeface="Arial"/>
                <a:cs typeface="Arial"/>
              </a:rPr>
              <a:t>la </a:t>
            </a:r>
            <a:r>
              <a:rPr sz="1400" spc="-5" dirty="0">
                <a:latin typeface="Arial"/>
                <a:cs typeface="Arial"/>
              </a:rPr>
              <a:t>ejecución de </a:t>
            </a:r>
            <a:r>
              <a:rPr sz="1400" spc="-10" dirty="0">
                <a:latin typeface="Arial"/>
                <a:cs typeface="Arial"/>
              </a:rPr>
              <a:t>las </a:t>
            </a:r>
            <a:r>
              <a:rPr sz="1400" spc="-5" dirty="0">
                <a:latin typeface="Arial"/>
                <a:cs typeface="Arial"/>
              </a:rPr>
              <a:t>mejoras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15" dirty="0">
                <a:latin typeface="Arial"/>
                <a:cs typeface="Arial"/>
              </a:rPr>
              <a:t>el </a:t>
            </a:r>
            <a:r>
              <a:rPr sz="1400" spc="-5" dirty="0">
                <a:latin typeface="Arial"/>
                <a:cs typeface="Arial"/>
              </a:rPr>
              <a:t>equipamiento </a:t>
            </a:r>
            <a:r>
              <a:rPr sz="1400" dirty="0">
                <a:latin typeface="Arial"/>
                <a:cs typeface="Arial"/>
              </a:rPr>
              <a:t>y/o </a:t>
            </a:r>
            <a:r>
              <a:rPr sz="1400" spc="-5" dirty="0">
                <a:latin typeface="Arial"/>
                <a:cs typeface="Arial"/>
              </a:rPr>
              <a:t>acondicionamiento técnico de </a:t>
            </a:r>
            <a:r>
              <a:rPr sz="1400" spc="-10" dirty="0">
                <a:latin typeface="Arial"/>
                <a:cs typeface="Arial"/>
              </a:rPr>
              <a:t>los </a:t>
            </a:r>
            <a:r>
              <a:rPr sz="1400" spc="-5" dirty="0">
                <a:latin typeface="Arial"/>
                <a:cs typeface="Arial"/>
              </a:rPr>
              <a:t>espacios  definidos. </a:t>
            </a:r>
            <a:endParaRPr lang="es-MX" sz="1400" spc="-5" dirty="0" smtClean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s-MX" sz="1400" spc="-5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s-MX" sz="1400" spc="-10" smtClean="0">
                <a:latin typeface="Arial"/>
                <a:cs typeface="Arial"/>
              </a:rPr>
              <a:t>D</a:t>
            </a:r>
            <a:r>
              <a:rPr sz="1400" spc="-5" smtClean="0">
                <a:latin typeface="Arial"/>
                <a:cs typeface="Arial"/>
              </a:rPr>
              <a:t>ebe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contar </a:t>
            </a:r>
            <a:r>
              <a:rPr sz="1400" dirty="0">
                <a:latin typeface="Arial"/>
                <a:cs typeface="Arial"/>
              </a:rPr>
              <a:t>con las </a:t>
            </a:r>
            <a:r>
              <a:rPr sz="1400" spc="-5" dirty="0">
                <a:latin typeface="Arial"/>
                <a:cs typeface="Arial"/>
              </a:rPr>
              <a:t>medidas de seguridad que correspondan </a:t>
            </a:r>
            <a:r>
              <a:rPr sz="1400" dirty="0">
                <a:latin typeface="Arial"/>
                <a:cs typeface="Arial"/>
              </a:rPr>
              <a:t>y comprometerse a  tramitar todos los </a:t>
            </a:r>
            <a:r>
              <a:rPr sz="1400" spc="-5" dirty="0">
                <a:latin typeface="Arial"/>
                <a:cs typeface="Arial"/>
              </a:rPr>
              <a:t>seguros, </a:t>
            </a:r>
            <a:r>
              <a:rPr sz="1400" dirty="0">
                <a:latin typeface="Arial"/>
                <a:cs typeface="Arial"/>
              </a:rPr>
              <a:t>permisos </a:t>
            </a:r>
            <a:r>
              <a:rPr sz="1400" spc="5" dirty="0">
                <a:latin typeface="Arial"/>
                <a:cs typeface="Arial"/>
              </a:rPr>
              <a:t>y </a:t>
            </a:r>
            <a:r>
              <a:rPr sz="1400" spc="-5" dirty="0">
                <a:latin typeface="Arial"/>
                <a:cs typeface="Arial"/>
              </a:rPr>
              <a:t>autorizaciones </a:t>
            </a:r>
            <a:r>
              <a:rPr sz="1400" dirty="0">
                <a:latin typeface="Arial"/>
                <a:cs typeface="Arial"/>
              </a:rPr>
              <a:t>necesarias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spc="10" dirty="0">
                <a:latin typeface="Arial"/>
                <a:cs typeface="Arial"/>
              </a:rPr>
              <a:t>su </a:t>
            </a:r>
            <a:r>
              <a:rPr sz="1400" dirty="0">
                <a:latin typeface="Arial"/>
                <a:cs typeface="Arial"/>
              </a:rPr>
              <a:t>correcto</a:t>
            </a:r>
            <a:r>
              <a:rPr sz="1400" spc="-1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desarrollo.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lang="es-MX" sz="1600" b="1" spc="5" dirty="0" smtClean="0">
                <a:latin typeface="Arial"/>
                <a:cs typeface="Arial"/>
              </a:rPr>
              <a:t>	</a:t>
            </a:r>
            <a:r>
              <a:rPr sz="1600" b="1" spc="5" dirty="0" err="1" smtClean="0">
                <a:latin typeface="Arial"/>
                <a:cs typeface="Arial"/>
              </a:rPr>
              <a:t>Monto</a:t>
            </a:r>
            <a:r>
              <a:rPr sz="1600" b="1" spc="5" dirty="0" smtClean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fijo </a:t>
            </a:r>
            <a:r>
              <a:rPr sz="1600" b="1" dirty="0">
                <a:latin typeface="Arial"/>
                <a:cs typeface="Arial"/>
              </a:rPr>
              <a:t>por beneficiario </a:t>
            </a:r>
            <a:r>
              <a:rPr sz="1600" spc="5" dirty="0">
                <a:latin typeface="Arial"/>
                <a:cs typeface="Arial"/>
              </a:rPr>
              <a:t>S/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spc="-5" dirty="0" smtClean="0">
                <a:latin typeface="Arial"/>
                <a:cs typeface="Arial"/>
              </a:rPr>
              <a:t>65,000</a:t>
            </a:r>
            <a:endParaRPr lang="es-MX" sz="1600" spc="-5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es-MX" sz="1600" spc="-5" dirty="0" smtClean="0">
                <a:latin typeface="Arial"/>
                <a:cs typeface="Arial"/>
              </a:rPr>
              <a:t>	</a:t>
            </a:r>
            <a:r>
              <a:rPr lang="es-MX" sz="1600" b="1" spc="-5" dirty="0" smtClean="0">
                <a:latin typeface="Arial"/>
                <a:cs typeface="Arial"/>
              </a:rPr>
              <a:t>Fondo Total</a:t>
            </a:r>
            <a:r>
              <a:rPr lang="es-MX" sz="1600" spc="-5" dirty="0" smtClean="0">
                <a:latin typeface="Arial"/>
                <a:cs typeface="Arial"/>
              </a:rPr>
              <a:t> S/ 195,000</a:t>
            </a:r>
          </a:p>
          <a:p>
            <a:pPr marL="12700" algn="just">
              <a:lnSpc>
                <a:spcPct val="100000"/>
              </a:lnSpc>
            </a:pPr>
            <a:r>
              <a:rPr lang="es-MX" sz="1600" spc="-5" dirty="0">
                <a:latin typeface="Arial"/>
                <a:cs typeface="Arial"/>
              </a:rPr>
              <a:t>	</a:t>
            </a:r>
            <a:r>
              <a:rPr lang="es-MX" sz="1600" b="1" spc="-5" dirty="0" smtClean="0">
                <a:latin typeface="Arial"/>
                <a:cs typeface="Arial"/>
              </a:rPr>
              <a:t>Número estimado de ganadores </a:t>
            </a:r>
            <a:r>
              <a:rPr lang="es-MX" sz="1600" spc="-5" dirty="0" smtClean="0">
                <a:latin typeface="Arial"/>
                <a:cs typeface="Arial"/>
              </a:rPr>
              <a:t>3</a:t>
            </a:r>
          </a:p>
          <a:p>
            <a:pPr marL="12700" algn="just">
              <a:lnSpc>
                <a:spcPct val="100000"/>
              </a:lnSpc>
            </a:pPr>
            <a:endParaRPr sz="1600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lang="es-MX" sz="1600" b="1" dirty="0" smtClean="0">
                <a:latin typeface="Arial"/>
                <a:cs typeface="Arial"/>
              </a:rPr>
              <a:t>	</a:t>
            </a:r>
            <a:r>
              <a:rPr sz="1600" b="1" dirty="0" err="1" smtClean="0">
                <a:latin typeface="Arial"/>
                <a:cs typeface="Arial"/>
              </a:rPr>
              <a:t>Postulantes</a:t>
            </a:r>
            <a:r>
              <a:rPr lang="es-MX" sz="1600" b="1" dirty="0">
                <a:latin typeface="Arial"/>
                <a:cs typeface="Arial"/>
              </a:rPr>
              <a:t> </a:t>
            </a:r>
            <a:r>
              <a:rPr sz="1600" spc="-5" dirty="0" smtClean="0">
                <a:latin typeface="Arial"/>
                <a:cs typeface="Arial"/>
              </a:rPr>
              <a:t>Personas </a:t>
            </a:r>
            <a:r>
              <a:rPr sz="1600" spc="-5" dirty="0">
                <a:latin typeface="Arial"/>
                <a:cs typeface="Arial"/>
              </a:rPr>
              <a:t>jurídicas </a:t>
            </a:r>
            <a:r>
              <a:rPr sz="1600" dirty="0">
                <a:latin typeface="Arial"/>
                <a:cs typeface="Arial"/>
              </a:rPr>
              <a:t>de </a:t>
            </a:r>
            <a:r>
              <a:rPr sz="1600" spc="-5" dirty="0" err="1">
                <a:latin typeface="Arial"/>
                <a:cs typeface="Arial"/>
              </a:rPr>
              <a:t>derecho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lang="es-MX" sz="1600" spc="-5" dirty="0" smtClean="0">
                <a:latin typeface="Arial"/>
                <a:cs typeface="Arial"/>
              </a:rPr>
              <a:t>	</a:t>
            </a:r>
            <a:r>
              <a:rPr sz="1600" spc="-5" dirty="0" err="1" smtClean="0">
                <a:latin typeface="Arial"/>
                <a:cs typeface="Arial"/>
              </a:rPr>
              <a:t>privado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domiciliadas en </a:t>
            </a:r>
            <a:r>
              <a:rPr sz="1600" spc="-5" dirty="0">
                <a:latin typeface="Arial"/>
                <a:cs typeface="Arial"/>
              </a:rPr>
              <a:t>el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Perú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95"/>
            <a:ext cx="12192000" cy="6857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3000" y="457200"/>
            <a:ext cx="10172242" cy="3719352"/>
          </a:xfrm>
          <a:prstGeom prst="rect">
            <a:avLst/>
          </a:prstGeom>
        </p:spPr>
        <p:txBody>
          <a:bodyPr vert="horz" wrap="square" lIns="0" tIns="237490" rIns="0" bIns="0" rtlCol="0">
            <a:spAutoFit/>
          </a:bodyPr>
          <a:lstStyle/>
          <a:p>
            <a:pPr marL="822960" marR="5080" indent="-799465">
              <a:lnSpc>
                <a:spcPts val="14050"/>
              </a:lnSpc>
              <a:spcBef>
                <a:spcPts val="1870"/>
              </a:spcBef>
            </a:pPr>
            <a:r>
              <a:rPr sz="10800" spc="-100" dirty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sz="10800" spc="-100" dirty="0" err="1">
                <a:latin typeface="Arial" panose="020B0604020202020204" pitchFamily="34" charset="0"/>
                <a:cs typeface="Arial" panose="020B0604020202020204" pitchFamily="34" charset="0"/>
              </a:rPr>
              <a:t>Cómo</a:t>
            </a:r>
            <a:r>
              <a:rPr sz="10800" spc="-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800" spc="-15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prepar</a:t>
            </a:r>
            <a:r>
              <a:rPr lang="es-MX" sz="10800" spc="-155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0800" spc="-155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0800" spc="-80" dirty="0">
                <a:latin typeface="Arial" panose="020B0604020202020204" pitchFamily="34" charset="0"/>
                <a:cs typeface="Arial" panose="020B0604020202020204" pitchFamily="34" charset="0"/>
              </a:rPr>
              <a:t>mi</a:t>
            </a:r>
            <a:r>
              <a:rPr sz="108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800" spc="-160" dirty="0">
                <a:latin typeface="Arial" panose="020B0604020202020204" pitchFamily="34" charset="0"/>
                <a:cs typeface="Arial" panose="020B0604020202020204" pitchFamily="34" charset="0"/>
              </a:rPr>
              <a:t>proyecto?</a:t>
            </a:r>
            <a:endParaRPr sz="10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"/>
          <p:cNvSpPr txBox="1"/>
          <p:nvPr/>
        </p:nvSpPr>
        <p:spPr>
          <a:xfrm>
            <a:off x="2890138" y="289281"/>
            <a:ext cx="56622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600" b="1" spc="-10" dirty="0" smtClean="0">
                <a:solidFill>
                  <a:srgbClr val="5C127D"/>
                </a:solidFill>
                <a:latin typeface="Arial"/>
                <a:cs typeface="Arial"/>
              </a:rPr>
              <a:t>¿Qué hay en el contexto?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7334358" y="1511989"/>
            <a:ext cx="4300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OPORTUNIDADES</a:t>
            </a: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175706" y="1277115"/>
            <a:ext cx="4300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PROBLEMÁTICAS</a:t>
            </a: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650746" y="1858045"/>
            <a:ext cx="2988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Brechas / Limitaciones</a:t>
            </a:r>
            <a:endParaRPr lang="es-MX" sz="24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317449" y="3573343"/>
            <a:ext cx="3675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NECESIDADES</a:t>
            </a: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602215" y="4129049"/>
            <a:ext cx="2674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Falta / Percepciones</a:t>
            </a:r>
            <a:endParaRPr lang="es-MX" sz="2400" dirty="0"/>
          </a:p>
        </p:txBody>
      </p:sp>
      <p:sp>
        <p:nvSpPr>
          <p:cNvPr id="33" name="CuadroTexto 32"/>
          <p:cNvSpPr txBox="1"/>
          <p:nvPr/>
        </p:nvSpPr>
        <p:spPr>
          <a:xfrm>
            <a:off x="7636027" y="2261979"/>
            <a:ext cx="4174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Recursos Actuales / Inversores / Inercias / Mercados</a:t>
            </a:r>
            <a:endParaRPr lang="es-MX" sz="2400" dirty="0"/>
          </a:p>
        </p:txBody>
      </p:sp>
      <p:sp>
        <p:nvSpPr>
          <p:cNvPr id="34" name="CuadroTexto 33"/>
          <p:cNvSpPr txBox="1"/>
          <p:nvPr/>
        </p:nvSpPr>
        <p:spPr>
          <a:xfrm>
            <a:off x="7891078" y="3944383"/>
            <a:ext cx="3187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TENDENCIAS</a:t>
            </a: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8104577" y="4509121"/>
            <a:ext cx="3237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Movimientos / Modas</a:t>
            </a:r>
            <a:endParaRPr lang="es-MX" sz="2400" dirty="0"/>
          </a:p>
        </p:txBody>
      </p:sp>
      <p:sp>
        <p:nvSpPr>
          <p:cNvPr id="36" name="Elipse 35"/>
          <p:cNvSpPr/>
          <p:nvPr/>
        </p:nvSpPr>
        <p:spPr>
          <a:xfrm>
            <a:off x="4374557" y="2009347"/>
            <a:ext cx="2997032" cy="31279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3200" b="1" dirty="0" smtClean="0"/>
          </a:p>
        </p:txBody>
      </p:sp>
      <p:sp>
        <p:nvSpPr>
          <p:cNvPr id="37" name="CuadroTexto 36"/>
          <p:cNvSpPr txBox="1"/>
          <p:nvPr/>
        </p:nvSpPr>
        <p:spPr>
          <a:xfrm>
            <a:off x="4800600" y="4267548"/>
            <a:ext cx="2407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i="1" dirty="0" smtClean="0">
                <a:solidFill>
                  <a:schemeClr val="bg1"/>
                </a:solidFill>
              </a:rPr>
              <a:t>¿Qué haré / haremos?</a:t>
            </a:r>
            <a:endParaRPr lang="es-MX" i="1" dirty="0">
              <a:solidFill>
                <a:schemeClr val="bg1"/>
              </a:solidFill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5000542" y="2633874"/>
            <a:ext cx="17580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</a:rPr>
              <a:t>MI / NUESTRO PROYECTO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4874" y="615518"/>
            <a:ext cx="56622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5C127D"/>
                </a:solidFill>
                <a:latin typeface="Arial"/>
                <a:cs typeface="Arial"/>
              </a:rPr>
              <a:t>Proyecto </a:t>
            </a:r>
            <a:r>
              <a:rPr sz="3600" b="1" spc="-5" dirty="0">
                <a:solidFill>
                  <a:srgbClr val="5C127D"/>
                </a:solidFill>
                <a:latin typeface="Arial"/>
                <a:cs typeface="Arial"/>
              </a:rPr>
              <a:t>artístico</a:t>
            </a:r>
            <a:r>
              <a:rPr sz="3600" b="1" spc="15" dirty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5C127D"/>
                </a:solidFill>
                <a:latin typeface="Arial"/>
                <a:cs typeface="Arial"/>
              </a:rPr>
              <a:t>cultural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04874" y="1676857"/>
            <a:ext cx="5937885" cy="112210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>
              <a:lnSpc>
                <a:spcPct val="100000"/>
              </a:lnSpc>
              <a:spcBef>
                <a:spcPts val="110"/>
              </a:spcBef>
              <a:tabLst>
                <a:tab pos="241300" algn="l"/>
              </a:tabLst>
            </a:pPr>
            <a:r>
              <a:rPr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Plan de </a:t>
            </a:r>
            <a:r>
              <a:rPr lang="es-MX" sz="36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acciones</a:t>
            </a:r>
            <a:r>
              <a:rPr sz="36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que conducen</a:t>
            </a:r>
            <a:r>
              <a:rPr sz="360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hacia</a:t>
            </a:r>
            <a:r>
              <a:rPr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un</a:t>
            </a:r>
            <a:r>
              <a:rPr sz="3600" spc="-2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sz="3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5110" y="2939167"/>
            <a:ext cx="3240279" cy="1676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110"/>
              </a:spcBef>
              <a:buFont typeface="Wingdings" panose="05000000000000000000" pitchFamily="2" charset="2"/>
              <a:buChar char="ü"/>
              <a:tabLst>
                <a:tab pos="241300" algn="l"/>
              </a:tabLst>
            </a:pPr>
            <a:r>
              <a:rPr lang="es-MX" sz="3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Coherente</a:t>
            </a:r>
            <a:r>
              <a:rPr sz="360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4200" indent="-571500">
              <a:lnSpc>
                <a:spcPct val="100000"/>
              </a:lnSpc>
              <a:spcBef>
                <a:spcPts val="25"/>
              </a:spcBef>
              <a:buFont typeface="Wingdings" panose="05000000000000000000" pitchFamily="2" charset="2"/>
              <a:buChar char="ü"/>
              <a:tabLst>
                <a:tab pos="241300" algn="l"/>
              </a:tabLst>
            </a:pPr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Sostenible.</a:t>
            </a:r>
          </a:p>
          <a:p>
            <a:pPr marL="584200" indent="-571500">
              <a:lnSpc>
                <a:spcPct val="100000"/>
              </a:lnSpc>
              <a:spcBef>
                <a:spcPts val="25"/>
              </a:spcBef>
              <a:buFont typeface="Wingdings" panose="05000000000000000000" pitchFamily="2" charset="2"/>
              <a:buChar char="ü"/>
              <a:tabLst>
                <a:tab pos="241300" algn="l"/>
              </a:tabLst>
            </a:pPr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Evaluable.</a:t>
            </a:r>
          </a:p>
        </p:txBody>
      </p:sp>
      <p:sp>
        <p:nvSpPr>
          <p:cNvPr id="5" name="object 5"/>
          <p:cNvSpPr/>
          <p:nvPr/>
        </p:nvSpPr>
        <p:spPr>
          <a:xfrm>
            <a:off x="7589515" y="1956811"/>
            <a:ext cx="3358904" cy="33086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35240" y="1978151"/>
            <a:ext cx="3267710" cy="3213100"/>
          </a:xfrm>
          <a:custGeom>
            <a:avLst/>
            <a:gdLst/>
            <a:ahLst/>
            <a:cxnLst/>
            <a:rect l="l" t="t" r="r" b="b"/>
            <a:pathLst>
              <a:path w="3267709" h="3213100">
                <a:moveTo>
                  <a:pt x="1633727" y="0"/>
                </a:moveTo>
                <a:lnTo>
                  <a:pt x="1584682" y="709"/>
                </a:lnTo>
                <a:lnTo>
                  <a:pt x="1535996" y="2826"/>
                </a:lnTo>
                <a:lnTo>
                  <a:pt x="1487689" y="6329"/>
                </a:lnTo>
                <a:lnTo>
                  <a:pt x="1439782" y="11200"/>
                </a:lnTo>
                <a:lnTo>
                  <a:pt x="1392295" y="17417"/>
                </a:lnTo>
                <a:lnTo>
                  <a:pt x="1345249" y="24961"/>
                </a:lnTo>
                <a:lnTo>
                  <a:pt x="1298662" y="33813"/>
                </a:lnTo>
                <a:lnTo>
                  <a:pt x="1252556" y="43951"/>
                </a:lnTo>
                <a:lnTo>
                  <a:pt x="1206951" y="55358"/>
                </a:lnTo>
                <a:lnTo>
                  <a:pt x="1161866" y="68012"/>
                </a:lnTo>
                <a:lnTo>
                  <a:pt x="1117323" y="81893"/>
                </a:lnTo>
                <a:lnTo>
                  <a:pt x="1073341" y="96983"/>
                </a:lnTo>
                <a:lnTo>
                  <a:pt x="1029941" y="113260"/>
                </a:lnTo>
                <a:lnTo>
                  <a:pt x="987143" y="130705"/>
                </a:lnTo>
                <a:lnTo>
                  <a:pt x="944967" y="149299"/>
                </a:lnTo>
                <a:lnTo>
                  <a:pt x="903432" y="169021"/>
                </a:lnTo>
                <a:lnTo>
                  <a:pt x="862561" y="189851"/>
                </a:lnTo>
                <a:lnTo>
                  <a:pt x="822372" y="211770"/>
                </a:lnTo>
                <a:lnTo>
                  <a:pt x="782886" y="234757"/>
                </a:lnTo>
                <a:lnTo>
                  <a:pt x="744123" y="258793"/>
                </a:lnTo>
                <a:lnTo>
                  <a:pt x="706103" y="283858"/>
                </a:lnTo>
                <a:lnTo>
                  <a:pt x="668847" y="309932"/>
                </a:lnTo>
                <a:lnTo>
                  <a:pt x="632374" y="336995"/>
                </a:lnTo>
                <a:lnTo>
                  <a:pt x="596705" y="365028"/>
                </a:lnTo>
                <a:lnTo>
                  <a:pt x="561861" y="394010"/>
                </a:lnTo>
                <a:lnTo>
                  <a:pt x="527861" y="423921"/>
                </a:lnTo>
                <a:lnTo>
                  <a:pt x="494725" y="454742"/>
                </a:lnTo>
                <a:lnTo>
                  <a:pt x="462474" y="486452"/>
                </a:lnTo>
                <a:lnTo>
                  <a:pt x="431129" y="519032"/>
                </a:lnTo>
                <a:lnTo>
                  <a:pt x="400708" y="552463"/>
                </a:lnTo>
                <a:lnTo>
                  <a:pt x="371233" y="586723"/>
                </a:lnTo>
                <a:lnTo>
                  <a:pt x="342723" y="621793"/>
                </a:lnTo>
                <a:lnTo>
                  <a:pt x="315199" y="657654"/>
                </a:lnTo>
                <a:lnTo>
                  <a:pt x="288682" y="694285"/>
                </a:lnTo>
                <a:lnTo>
                  <a:pt x="263190" y="731667"/>
                </a:lnTo>
                <a:lnTo>
                  <a:pt x="238745" y="769780"/>
                </a:lnTo>
                <a:lnTo>
                  <a:pt x="215367" y="808603"/>
                </a:lnTo>
                <a:lnTo>
                  <a:pt x="193075" y="848117"/>
                </a:lnTo>
                <a:lnTo>
                  <a:pt x="171891" y="888302"/>
                </a:lnTo>
                <a:lnTo>
                  <a:pt x="151834" y="929138"/>
                </a:lnTo>
                <a:lnTo>
                  <a:pt x="132924" y="970605"/>
                </a:lnTo>
                <a:lnTo>
                  <a:pt x="115183" y="1012684"/>
                </a:lnTo>
                <a:lnTo>
                  <a:pt x="98629" y="1055354"/>
                </a:lnTo>
                <a:lnTo>
                  <a:pt x="83283" y="1098596"/>
                </a:lnTo>
                <a:lnTo>
                  <a:pt x="69166" y="1142390"/>
                </a:lnTo>
                <a:lnTo>
                  <a:pt x="56297" y="1186715"/>
                </a:lnTo>
                <a:lnTo>
                  <a:pt x="44697" y="1231552"/>
                </a:lnTo>
                <a:lnTo>
                  <a:pt x="34386" y="1276882"/>
                </a:lnTo>
                <a:lnTo>
                  <a:pt x="25384" y="1322683"/>
                </a:lnTo>
                <a:lnTo>
                  <a:pt x="17712" y="1368937"/>
                </a:lnTo>
                <a:lnTo>
                  <a:pt x="11389" y="1415624"/>
                </a:lnTo>
                <a:lnTo>
                  <a:pt x="6437" y="1462723"/>
                </a:lnTo>
                <a:lnTo>
                  <a:pt x="2874" y="1510214"/>
                </a:lnTo>
                <a:lnTo>
                  <a:pt x="721" y="1558078"/>
                </a:lnTo>
                <a:lnTo>
                  <a:pt x="0" y="1606296"/>
                </a:lnTo>
                <a:lnTo>
                  <a:pt x="721" y="1654513"/>
                </a:lnTo>
                <a:lnTo>
                  <a:pt x="2874" y="1702377"/>
                </a:lnTo>
                <a:lnTo>
                  <a:pt x="6437" y="1749868"/>
                </a:lnTo>
                <a:lnTo>
                  <a:pt x="11389" y="1796967"/>
                </a:lnTo>
                <a:lnTo>
                  <a:pt x="17712" y="1843654"/>
                </a:lnTo>
                <a:lnTo>
                  <a:pt x="25384" y="1889908"/>
                </a:lnTo>
                <a:lnTo>
                  <a:pt x="34386" y="1935709"/>
                </a:lnTo>
                <a:lnTo>
                  <a:pt x="44697" y="1981039"/>
                </a:lnTo>
                <a:lnTo>
                  <a:pt x="56297" y="2025876"/>
                </a:lnTo>
                <a:lnTo>
                  <a:pt x="69166" y="2070201"/>
                </a:lnTo>
                <a:lnTo>
                  <a:pt x="83283" y="2113995"/>
                </a:lnTo>
                <a:lnTo>
                  <a:pt x="98629" y="2157237"/>
                </a:lnTo>
                <a:lnTo>
                  <a:pt x="115183" y="2199907"/>
                </a:lnTo>
                <a:lnTo>
                  <a:pt x="132924" y="2241986"/>
                </a:lnTo>
                <a:lnTo>
                  <a:pt x="151834" y="2283453"/>
                </a:lnTo>
                <a:lnTo>
                  <a:pt x="171891" y="2324289"/>
                </a:lnTo>
                <a:lnTo>
                  <a:pt x="193075" y="2364474"/>
                </a:lnTo>
                <a:lnTo>
                  <a:pt x="215367" y="2403988"/>
                </a:lnTo>
                <a:lnTo>
                  <a:pt x="238745" y="2442811"/>
                </a:lnTo>
                <a:lnTo>
                  <a:pt x="263190" y="2480924"/>
                </a:lnTo>
                <a:lnTo>
                  <a:pt x="288682" y="2518306"/>
                </a:lnTo>
                <a:lnTo>
                  <a:pt x="315199" y="2554937"/>
                </a:lnTo>
                <a:lnTo>
                  <a:pt x="342723" y="2590798"/>
                </a:lnTo>
                <a:lnTo>
                  <a:pt x="371233" y="2625868"/>
                </a:lnTo>
                <a:lnTo>
                  <a:pt x="400708" y="2660128"/>
                </a:lnTo>
                <a:lnTo>
                  <a:pt x="431129" y="2693559"/>
                </a:lnTo>
                <a:lnTo>
                  <a:pt x="462474" y="2726139"/>
                </a:lnTo>
                <a:lnTo>
                  <a:pt x="494725" y="2757849"/>
                </a:lnTo>
                <a:lnTo>
                  <a:pt x="527861" y="2788670"/>
                </a:lnTo>
                <a:lnTo>
                  <a:pt x="561861" y="2818581"/>
                </a:lnTo>
                <a:lnTo>
                  <a:pt x="596705" y="2847563"/>
                </a:lnTo>
                <a:lnTo>
                  <a:pt x="632374" y="2875596"/>
                </a:lnTo>
                <a:lnTo>
                  <a:pt x="668847" y="2902659"/>
                </a:lnTo>
                <a:lnTo>
                  <a:pt x="706103" y="2928733"/>
                </a:lnTo>
                <a:lnTo>
                  <a:pt x="744123" y="2953798"/>
                </a:lnTo>
                <a:lnTo>
                  <a:pt x="782886" y="2977834"/>
                </a:lnTo>
                <a:lnTo>
                  <a:pt x="822372" y="3000821"/>
                </a:lnTo>
                <a:lnTo>
                  <a:pt x="862561" y="3022740"/>
                </a:lnTo>
                <a:lnTo>
                  <a:pt x="903432" y="3043570"/>
                </a:lnTo>
                <a:lnTo>
                  <a:pt x="944967" y="3063292"/>
                </a:lnTo>
                <a:lnTo>
                  <a:pt x="987143" y="3081886"/>
                </a:lnTo>
                <a:lnTo>
                  <a:pt x="1029941" y="3099331"/>
                </a:lnTo>
                <a:lnTo>
                  <a:pt x="1073341" y="3115608"/>
                </a:lnTo>
                <a:lnTo>
                  <a:pt x="1117323" y="3130698"/>
                </a:lnTo>
                <a:lnTo>
                  <a:pt x="1161866" y="3144579"/>
                </a:lnTo>
                <a:lnTo>
                  <a:pt x="1206951" y="3157233"/>
                </a:lnTo>
                <a:lnTo>
                  <a:pt x="1252556" y="3168640"/>
                </a:lnTo>
                <a:lnTo>
                  <a:pt x="1298662" y="3178778"/>
                </a:lnTo>
                <a:lnTo>
                  <a:pt x="1345249" y="3187630"/>
                </a:lnTo>
                <a:lnTo>
                  <a:pt x="1392295" y="3195174"/>
                </a:lnTo>
                <a:lnTo>
                  <a:pt x="1439782" y="3201391"/>
                </a:lnTo>
                <a:lnTo>
                  <a:pt x="1487689" y="3206262"/>
                </a:lnTo>
                <a:lnTo>
                  <a:pt x="1535996" y="3209765"/>
                </a:lnTo>
                <a:lnTo>
                  <a:pt x="1584682" y="3211882"/>
                </a:lnTo>
                <a:lnTo>
                  <a:pt x="1633727" y="3212592"/>
                </a:lnTo>
                <a:lnTo>
                  <a:pt x="1682773" y="3211882"/>
                </a:lnTo>
                <a:lnTo>
                  <a:pt x="1731459" y="3209765"/>
                </a:lnTo>
                <a:lnTo>
                  <a:pt x="1779766" y="3206262"/>
                </a:lnTo>
                <a:lnTo>
                  <a:pt x="1827673" y="3201391"/>
                </a:lnTo>
                <a:lnTo>
                  <a:pt x="1875160" y="3195174"/>
                </a:lnTo>
                <a:lnTo>
                  <a:pt x="1922206" y="3187630"/>
                </a:lnTo>
                <a:lnTo>
                  <a:pt x="1968793" y="3178778"/>
                </a:lnTo>
                <a:lnTo>
                  <a:pt x="2014899" y="3168640"/>
                </a:lnTo>
                <a:lnTo>
                  <a:pt x="2060504" y="3157233"/>
                </a:lnTo>
                <a:lnTo>
                  <a:pt x="2105589" y="3144579"/>
                </a:lnTo>
                <a:lnTo>
                  <a:pt x="2150132" y="3130698"/>
                </a:lnTo>
                <a:lnTo>
                  <a:pt x="2194114" y="3115608"/>
                </a:lnTo>
                <a:lnTo>
                  <a:pt x="2237514" y="3099331"/>
                </a:lnTo>
                <a:lnTo>
                  <a:pt x="2280312" y="3081886"/>
                </a:lnTo>
                <a:lnTo>
                  <a:pt x="2322488" y="3063292"/>
                </a:lnTo>
                <a:lnTo>
                  <a:pt x="2364023" y="3043570"/>
                </a:lnTo>
                <a:lnTo>
                  <a:pt x="2404894" y="3022740"/>
                </a:lnTo>
                <a:lnTo>
                  <a:pt x="2445083" y="3000821"/>
                </a:lnTo>
                <a:lnTo>
                  <a:pt x="2484569" y="2977834"/>
                </a:lnTo>
                <a:lnTo>
                  <a:pt x="2523332" y="2953798"/>
                </a:lnTo>
                <a:lnTo>
                  <a:pt x="2561352" y="2928733"/>
                </a:lnTo>
                <a:lnTo>
                  <a:pt x="2598608" y="2902659"/>
                </a:lnTo>
                <a:lnTo>
                  <a:pt x="2635081" y="2875596"/>
                </a:lnTo>
                <a:lnTo>
                  <a:pt x="2670750" y="2847563"/>
                </a:lnTo>
                <a:lnTo>
                  <a:pt x="2705594" y="2818581"/>
                </a:lnTo>
                <a:lnTo>
                  <a:pt x="2739594" y="2788670"/>
                </a:lnTo>
                <a:lnTo>
                  <a:pt x="2772730" y="2757849"/>
                </a:lnTo>
                <a:lnTo>
                  <a:pt x="2804981" y="2726139"/>
                </a:lnTo>
                <a:lnTo>
                  <a:pt x="2836326" y="2693559"/>
                </a:lnTo>
                <a:lnTo>
                  <a:pt x="2866747" y="2660128"/>
                </a:lnTo>
                <a:lnTo>
                  <a:pt x="2896222" y="2625868"/>
                </a:lnTo>
                <a:lnTo>
                  <a:pt x="2924732" y="2590798"/>
                </a:lnTo>
                <a:lnTo>
                  <a:pt x="2952256" y="2554937"/>
                </a:lnTo>
                <a:lnTo>
                  <a:pt x="2978773" y="2518306"/>
                </a:lnTo>
                <a:lnTo>
                  <a:pt x="3004265" y="2480924"/>
                </a:lnTo>
                <a:lnTo>
                  <a:pt x="3028710" y="2442811"/>
                </a:lnTo>
                <a:lnTo>
                  <a:pt x="3052088" y="2403988"/>
                </a:lnTo>
                <a:lnTo>
                  <a:pt x="3074380" y="2364474"/>
                </a:lnTo>
                <a:lnTo>
                  <a:pt x="3095564" y="2324289"/>
                </a:lnTo>
                <a:lnTo>
                  <a:pt x="3115621" y="2283453"/>
                </a:lnTo>
                <a:lnTo>
                  <a:pt x="3134531" y="2241986"/>
                </a:lnTo>
                <a:lnTo>
                  <a:pt x="3152272" y="2199907"/>
                </a:lnTo>
                <a:lnTo>
                  <a:pt x="3168826" y="2157237"/>
                </a:lnTo>
                <a:lnTo>
                  <a:pt x="3184172" y="2113995"/>
                </a:lnTo>
                <a:lnTo>
                  <a:pt x="3198289" y="2070201"/>
                </a:lnTo>
                <a:lnTo>
                  <a:pt x="3211158" y="2025876"/>
                </a:lnTo>
                <a:lnTo>
                  <a:pt x="3222758" y="1981039"/>
                </a:lnTo>
                <a:lnTo>
                  <a:pt x="3233069" y="1935709"/>
                </a:lnTo>
                <a:lnTo>
                  <a:pt x="3242071" y="1889908"/>
                </a:lnTo>
                <a:lnTo>
                  <a:pt x="3249743" y="1843654"/>
                </a:lnTo>
                <a:lnTo>
                  <a:pt x="3256066" y="1796967"/>
                </a:lnTo>
                <a:lnTo>
                  <a:pt x="3261018" y="1749868"/>
                </a:lnTo>
                <a:lnTo>
                  <a:pt x="3264581" y="1702377"/>
                </a:lnTo>
                <a:lnTo>
                  <a:pt x="3266734" y="1654513"/>
                </a:lnTo>
                <a:lnTo>
                  <a:pt x="3267455" y="1606296"/>
                </a:lnTo>
                <a:lnTo>
                  <a:pt x="3266734" y="1558078"/>
                </a:lnTo>
                <a:lnTo>
                  <a:pt x="3264581" y="1510214"/>
                </a:lnTo>
                <a:lnTo>
                  <a:pt x="3261018" y="1462723"/>
                </a:lnTo>
                <a:lnTo>
                  <a:pt x="3256066" y="1415624"/>
                </a:lnTo>
                <a:lnTo>
                  <a:pt x="3249743" y="1368937"/>
                </a:lnTo>
                <a:lnTo>
                  <a:pt x="3242071" y="1322683"/>
                </a:lnTo>
                <a:lnTo>
                  <a:pt x="3233069" y="1276882"/>
                </a:lnTo>
                <a:lnTo>
                  <a:pt x="3222758" y="1231552"/>
                </a:lnTo>
                <a:lnTo>
                  <a:pt x="3211158" y="1186715"/>
                </a:lnTo>
                <a:lnTo>
                  <a:pt x="3198289" y="1142390"/>
                </a:lnTo>
                <a:lnTo>
                  <a:pt x="3184172" y="1098596"/>
                </a:lnTo>
                <a:lnTo>
                  <a:pt x="3168826" y="1055354"/>
                </a:lnTo>
                <a:lnTo>
                  <a:pt x="3152272" y="1012684"/>
                </a:lnTo>
                <a:lnTo>
                  <a:pt x="3134531" y="970605"/>
                </a:lnTo>
                <a:lnTo>
                  <a:pt x="3115621" y="929138"/>
                </a:lnTo>
                <a:lnTo>
                  <a:pt x="3095564" y="888302"/>
                </a:lnTo>
                <a:lnTo>
                  <a:pt x="3074380" y="848117"/>
                </a:lnTo>
                <a:lnTo>
                  <a:pt x="3052088" y="808603"/>
                </a:lnTo>
                <a:lnTo>
                  <a:pt x="3028710" y="769780"/>
                </a:lnTo>
                <a:lnTo>
                  <a:pt x="3004265" y="731667"/>
                </a:lnTo>
                <a:lnTo>
                  <a:pt x="2978773" y="694285"/>
                </a:lnTo>
                <a:lnTo>
                  <a:pt x="2952256" y="657654"/>
                </a:lnTo>
                <a:lnTo>
                  <a:pt x="2924732" y="621793"/>
                </a:lnTo>
                <a:lnTo>
                  <a:pt x="2896222" y="586723"/>
                </a:lnTo>
                <a:lnTo>
                  <a:pt x="2866747" y="552463"/>
                </a:lnTo>
                <a:lnTo>
                  <a:pt x="2836326" y="519032"/>
                </a:lnTo>
                <a:lnTo>
                  <a:pt x="2804981" y="486452"/>
                </a:lnTo>
                <a:lnTo>
                  <a:pt x="2772730" y="454742"/>
                </a:lnTo>
                <a:lnTo>
                  <a:pt x="2739594" y="423921"/>
                </a:lnTo>
                <a:lnTo>
                  <a:pt x="2705594" y="394010"/>
                </a:lnTo>
                <a:lnTo>
                  <a:pt x="2670750" y="365028"/>
                </a:lnTo>
                <a:lnTo>
                  <a:pt x="2635081" y="336995"/>
                </a:lnTo>
                <a:lnTo>
                  <a:pt x="2598608" y="309932"/>
                </a:lnTo>
                <a:lnTo>
                  <a:pt x="2561352" y="283858"/>
                </a:lnTo>
                <a:lnTo>
                  <a:pt x="2523332" y="258793"/>
                </a:lnTo>
                <a:lnTo>
                  <a:pt x="2484569" y="234757"/>
                </a:lnTo>
                <a:lnTo>
                  <a:pt x="2445083" y="211770"/>
                </a:lnTo>
                <a:lnTo>
                  <a:pt x="2404894" y="189851"/>
                </a:lnTo>
                <a:lnTo>
                  <a:pt x="2364023" y="169021"/>
                </a:lnTo>
                <a:lnTo>
                  <a:pt x="2322488" y="149299"/>
                </a:lnTo>
                <a:lnTo>
                  <a:pt x="2280312" y="130705"/>
                </a:lnTo>
                <a:lnTo>
                  <a:pt x="2237514" y="113260"/>
                </a:lnTo>
                <a:lnTo>
                  <a:pt x="2194114" y="96983"/>
                </a:lnTo>
                <a:lnTo>
                  <a:pt x="2150132" y="81893"/>
                </a:lnTo>
                <a:lnTo>
                  <a:pt x="2105589" y="68012"/>
                </a:lnTo>
                <a:lnTo>
                  <a:pt x="2060504" y="55358"/>
                </a:lnTo>
                <a:lnTo>
                  <a:pt x="2014899" y="43951"/>
                </a:lnTo>
                <a:lnTo>
                  <a:pt x="1968793" y="33813"/>
                </a:lnTo>
                <a:lnTo>
                  <a:pt x="1922206" y="24961"/>
                </a:lnTo>
                <a:lnTo>
                  <a:pt x="1875160" y="17417"/>
                </a:lnTo>
                <a:lnTo>
                  <a:pt x="1827673" y="11200"/>
                </a:lnTo>
                <a:lnTo>
                  <a:pt x="1779766" y="6329"/>
                </a:lnTo>
                <a:lnTo>
                  <a:pt x="1731459" y="2826"/>
                </a:lnTo>
                <a:lnTo>
                  <a:pt x="1682773" y="709"/>
                </a:lnTo>
                <a:lnTo>
                  <a:pt x="1633727" y="0"/>
                </a:lnTo>
                <a:close/>
              </a:path>
            </a:pathLst>
          </a:custGeom>
          <a:solidFill>
            <a:srgbClr val="E3D4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35240" y="1978151"/>
            <a:ext cx="3267710" cy="3213100"/>
          </a:xfrm>
          <a:custGeom>
            <a:avLst/>
            <a:gdLst/>
            <a:ahLst/>
            <a:cxnLst/>
            <a:rect l="l" t="t" r="r" b="b"/>
            <a:pathLst>
              <a:path w="3267709" h="3213100">
                <a:moveTo>
                  <a:pt x="0" y="1606296"/>
                </a:moveTo>
                <a:lnTo>
                  <a:pt x="721" y="1558078"/>
                </a:lnTo>
                <a:lnTo>
                  <a:pt x="2874" y="1510214"/>
                </a:lnTo>
                <a:lnTo>
                  <a:pt x="6437" y="1462723"/>
                </a:lnTo>
                <a:lnTo>
                  <a:pt x="11389" y="1415624"/>
                </a:lnTo>
                <a:lnTo>
                  <a:pt x="17712" y="1368937"/>
                </a:lnTo>
                <a:lnTo>
                  <a:pt x="25384" y="1322683"/>
                </a:lnTo>
                <a:lnTo>
                  <a:pt x="34386" y="1276882"/>
                </a:lnTo>
                <a:lnTo>
                  <a:pt x="44697" y="1231552"/>
                </a:lnTo>
                <a:lnTo>
                  <a:pt x="56297" y="1186715"/>
                </a:lnTo>
                <a:lnTo>
                  <a:pt x="69166" y="1142390"/>
                </a:lnTo>
                <a:lnTo>
                  <a:pt x="83283" y="1098596"/>
                </a:lnTo>
                <a:lnTo>
                  <a:pt x="98629" y="1055354"/>
                </a:lnTo>
                <a:lnTo>
                  <a:pt x="115183" y="1012684"/>
                </a:lnTo>
                <a:lnTo>
                  <a:pt x="132924" y="970605"/>
                </a:lnTo>
                <a:lnTo>
                  <a:pt x="151834" y="929138"/>
                </a:lnTo>
                <a:lnTo>
                  <a:pt x="171891" y="888302"/>
                </a:lnTo>
                <a:lnTo>
                  <a:pt x="193075" y="848117"/>
                </a:lnTo>
                <a:lnTo>
                  <a:pt x="215367" y="808603"/>
                </a:lnTo>
                <a:lnTo>
                  <a:pt x="238745" y="769780"/>
                </a:lnTo>
                <a:lnTo>
                  <a:pt x="263190" y="731667"/>
                </a:lnTo>
                <a:lnTo>
                  <a:pt x="288682" y="694285"/>
                </a:lnTo>
                <a:lnTo>
                  <a:pt x="315199" y="657654"/>
                </a:lnTo>
                <a:lnTo>
                  <a:pt x="342723" y="621793"/>
                </a:lnTo>
                <a:lnTo>
                  <a:pt x="371233" y="586723"/>
                </a:lnTo>
                <a:lnTo>
                  <a:pt x="400708" y="552463"/>
                </a:lnTo>
                <a:lnTo>
                  <a:pt x="431129" y="519032"/>
                </a:lnTo>
                <a:lnTo>
                  <a:pt x="462474" y="486452"/>
                </a:lnTo>
                <a:lnTo>
                  <a:pt x="494725" y="454742"/>
                </a:lnTo>
                <a:lnTo>
                  <a:pt x="527861" y="423921"/>
                </a:lnTo>
                <a:lnTo>
                  <a:pt x="561861" y="394010"/>
                </a:lnTo>
                <a:lnTo>
                  <a:pt x="596705" y="365028"/>
                </a:lnTo>
                <a:lnTo>
                  <a:pt x="632374" y="336995"/>
                </a:lnTo>
                <a:lnTo>
                  <a:pt x="668847" y="309932"/>
                </a:lnTo>
                <a:lnTo>
                  <a:pt x="706103" y="283858"/>
                </a:lnTo>
                <a:lnTo>
                  <a:pt x="744123" y="258793"/>
                </a:lnTo>
                <a:lnTo>
                  <a:pt x="782886" y="234757"/>
                </a:lnTo>
                <a:lnTo>
                  <a:pt x="822372" y="211770"/>
                </a:lnTo>
                <a:lnTo>
                  <a:pt x="862561" y="189851"/>
                </a:lnTo>
                <a:lnTo>
                  <a:pt x="903432" y="169021"/>
                </a:lnTo>
                <a:lnTo>
                  <a:pt x="944967" y="149299"/>
                </a:lnTo>
                <a:lnTo>
                  <a:pt x="987143" y="130705"/>
                </a:lnTo>
                <a:lnTo>
                  <a:pt x="1029941" y="113260"/>
                </a:lnTo>
                <a:lnTo>
                  <a:pt x="1073341" y="96983"/>
                </a:lnTo>
                <a:lnTo>
                  <a:pt x="1117323" y="81893"/>
                </a:lnTo>
                <a:lnTo>
                  <a:pt x="1161866" y="68012"/>
                </a:lnTo>
                <a:lnTo>
                  <a:pt x="1206951" y="55358"/>
                </a:lnTo>
                <a:lnTo>
                  <a:pt x="1252556" y="43951"/>
                </a:lnTo>
                <a:lnTo>
                  <a:pt x="1298662" y="33813"/>
                </a:lnTo>
                <a:lnTo>
                  <a:pt x="1345249" y="24961"/>
                </a:lnTo>
                <a:lnTo>
                  <a:pt x="1392295" y="17417"/>
                </a:lnTo>
                <a:lnTo>
                  <a:pt x="1439782" y="11200"/>
                </a:lnTo>
                <a:lnTo>
                  <a:pt x="1487689" y="6329"/>
                </a:lnTo>
                <a:lnTo>
                  <a:pt x="1535996" y="2826"/>
                </a:lnTo>
                <a:lnTo>
                  <a:pt x="1584682" y="709"/>
                </a:lnTo>
                <a:lnTo>
                  <a:pt x="1633727" y="0"/>
                </a:lnTo>
                <a:lnTo>
                  <a:pt x="1682773" y="709"/>
                </a:lnTo>
                <a:lnTo>
                  <a:pt x="1731459" y="2826"/>
                </a:lnTo>
                <a:lnTo>
                  <a:pt x="1779766" y="6329"/>
                </a:lnTo>
                <a:lnTo>
                  <a:pt x="1827673" y="11200"/>
                </a:lnTo>
                <a:lnTo>
                  <a:pt x="1875160" y="17417"/>
                </a:lnTo>
                <a:lnTo>
                  <a:pt x="1922206" y="24961"/>
                </a:lnTo>
                <a:lnTo>
                  <a:pt x="1968793" y="33813"/>
                </a:lnTo>
                <a:lnTo>
                  <a:pt x="2014899" y="43951"/>
                </a:lnTo>
                <a:lnTo>
                  <a:pt x="2060504" y="55358"/>
                </a:lnTo>
                <a:lnTo>
                  <a:pt x="2105589" y="68012"/>
                </a:lnTo>
                <a:lnTo>
                  <a:pt x="2150132" y="81893"/>
                </a:lnTo>
                <a:lnTo>
                  <a:pt x="2194114" y="96983"/>
                </a:lnTo>
                <a:lnTo>
                  <a:pt x="2237514" y="113260"/>
                </a:lnTo>
                <a:lnTo>
                  <a:pt x="2280312" y="130705"/>
                </a:lnTo>
                <a:lnTo>
                  <a:pt x="2322488" y="149299"/>
                </a:lnTo>
                <a:lnTo>
                  <a:pt x="2364023" y="169021"/>
                </a:lnTo>
                <a:lnTo>
                  <a:pt x="2404894" y="189851"/>
                </a:lnTo>
                <a:lnTo>
                  <a:pt x="2445083" y="211770"/>
                </a:lnTo>
                <a:lnTo>
                  <a:pt x="2484569" y="234757"/>
                </a:lnTo>
                <a:lnTo>
                  <a:pt x="2523332" y="258793"/>
                </a:lnTo>
                <a:lnTo>
                  <a:pt x="2561352" y="283858"/>
                </a:lnTo>
                <a:lnTo>
                  <a:pt x="2598608" y="309932"/>
                </a:lnTo>
                <a:lnTo>
                  <a:pt x="2635081" y="336995"/>
                </a:lnTo>
                <a:lnTo>
                  <a:pt x="2670750" y="365028"/>
                </a:lnTo>
                <a:lnTo>
                  <a:pt x="2705594" y="394010"/>
                </a:lnTo>
                <a:lnTo>
                  <a:pt x="2739594" y="423921"/>
                </a:lnTo>
                <a:lnTo>
                  <a:pt x="2772730" y="454742"/>
                </a:lnTo>
                <a:lnTo>
                  <a:pt x="2804981" y="486452"/>
                </a:lnTo>
                <a:lnTo>
                  <a:pt x="2836326" y="519032"/>
                </a:lnTo>
                <a:lnTo>
                  <a:pt x="2866747" y="552463"/>
                </a:lnTo>
                <a:lnTo>
                  <a:pt x="2896222" y="586723"/>
                </a:lnTo>
                <a:lnTo>
                  <a:pt x="2924732" y="621793"/>
                </a:lnTo>
                <a:lnTo>
                  <a:pt x="2952256" y="657654"/>
                </a:lnTo>
                <a:lnTo>
                  <a:pt x="2978773" y="694285"/>
                </a:lnTo>
                <a:lnTo>
                  <a:pt x="3004265" y="731667"/>
                </a:lnTo>
                <a:lnTo>
                  <a:pt x="3028710" y="769780"/>
                </a:lnTo>
                <a:lnTo>
                  <a:pt x="3052088" y="808603"/>
                </a:lnTo>
                <a:lnTo>
                  <a:pt x="3074380" y="848117"/>
                </a:lnTo>
                <a:lnTo>
                  <a:pt x="3095564" y="888302"/>
                </a:lnTo>
                <a:lnTo>
                  <a:pt x="3115621" y="929138"/>
                </a:lnTo>
                <a:lnTo>
                  <a:pt x="3134531" y="970605"/>
                </a:lnTo>
                <a:lnTo>
                  <a:pt x="3152272" y="1012684"/>
                </a:lnTo>
                <a:lnTo>
                  <a:pt x="3168826" y="1055354"/>
                </a:lnTo>
                <a:lnTo>
                  <a:pt x="3184172" y="1098596"/>
                </a:lnTo>
                <a:lnTo>
                  <a:pt x="3198289" y="1142390"/>
                </a:lnTo>
                <a:lnTo>
                  <a:pt x="3211158" y="1186715"/>
                </a:lnTo>
                <a:lnTo>
                  <a:pt x="3222758" y="1231552"/>
                </a:lnTo>
                <a:lnTo>
                  <a:pt x="3233069" y="1276882"/>
                </a:lnTo>
                <a:lnTo>
                  <a:pt x="3242071" y="1322683"/>
                </a:lnTo>
                <a:lnTo>
                  <a:pt x="3249743" y="1368937"/>
                </a:lnTo>
                <a:lnTo>
                  <a:pt x="3256066" y="1415624"/>
                </a:lnTo>
                <a:lnTo>
                  <a:pt x="3261018" y="1462723"/>
                </a:lnTo>
                <a:lnTo>
                  <a:pt x="3264581" y="1510214"/>
                </a:lnTo>
                <a:lnTo>
                  <a:pt x="3266734" y="1558078"/>
                </a:lnTo>
                <a:lnTo>
                  <a:pt x="3267455" y="1606296"/>
                </a:lnTo>
                <a:lnTo>
                  <a:pt x="3266734" y="1654513"/>
                </a:lnTo>
                <a:lnTo>
                  <a:pt x="3264581" y="1702377"/>
                </a:lnTo>
                <a:lnTo>
                  <a:pt x="3261018" y="1749868"/>
                </a:lnTo>
                <a:lnTo>
                  <a:pt x="3256066" y="1796967"/>
                </a:lnTo>
                <a:lnTo>
                  <a:pt x="3249743" y="1843654"/>
                </a:lnTo>
                <a:lnTo>
                  <a:pt x="3242071" y="1889908"/>
                </a:lnTo>
                <a:lnTo>
                  <a:pt x="3233069" y="1935709"/>
                </a:lnTo>
                <a:lnTo>
                  <a:pt x="3222758" y="1981039"/>
                </a:lnTo>
                <a:lnTo>
                  <a:pt x="3211158" y="2025876"/>
                </a:lnTo>
                <a:lnTo>
                  <a:pt x="3198289" y="2070201"/>
                </a:lnTo>
                <a:lnTo>
                  <a:pt x="3184172" y="2113995"/>
                </a:lnTo>
                <a:lnTo>
                  <a:pt x="3168826" y="2157237"/>
                </a:lnTo>
                <a:lnTo>
                  <a:pt x="3152272" y="2199907"/>
                </a:lnTo>
                <a:lnTo>
                  <a:pt x="3134531" y="2241986"/>
                </a:lnTo>
                <a:lnTo>
                  <a:pt x="3115621" y="2283453"/>
                </a:lnTo>
                <a:lnTo>
                  <a:pt x="3095564" y="2324289"/>
                </a:lnTo>
                <a:lnTo>
                  <a:pt x="3074380" y="2364474"/>
                </a:lnTo>
                <a:lnTo>
                  <a:pt x="3052088" y="2403988"/>
                </a:lnTo>
                <a:lnTo>
                  <a:pt x="3028710" y="2442811"/>
                </a:lnTo>
                <a:lnTo>
                  <a:pt x="3004265" y="2480924"/>
                </a:lnTo>
                <a:lnTo>
                  <a:pt x="2978773" y="2518306"/>
                </a:lnTo>
                <a:lnTo>
                  <a:pt x="2952256" y="2554937"/>
                </a:lnTo>
                <a:lnTo>
                  <a:pt x="2924732" y="2590798"/>
                </a:lnTo>
                <a:lnTo>
                  <a:pt x="2896222" y="2625868"/>
                </a:lnTo>
                <a:lnTo>
                  <a:pt x="2866747" y="2660128"/>
                </a:lnTo>
                <a:lnTo>
                  <a:pt x="2836326" y="2693559"/>
                </a:lnTo>
                <a:lnTo>
                  <a:pt x="2804981" y="2726139"/>
                </a:lnTo>
                <a:lnTo>
                  <a:pt x="2772730" y="2757849"/>
                </a:lnTo>
                <a:lnTo>
                  <a:pt x="2739594" y="2788670"/>
                </a:lnTo>
                <a:lnTo>
                  <a:pt x="2705594" y="2818581"/>
                </a:lnTo>
                <a:lnTo>
                  <a:pt x="2670750" y="2847563"/>
                </a:lnTo>
                <a:lnTo>
                  <a:pt x="2635081" y="2875596"/>
                </a:lnTo>
                <a:lnTo>
                  <a:pt x="2598608" y="2902659"/>
                </a:lnTo>
                <a:lnTo>
                  <a:pt x="2561352" y="2928733"/>
                </a:lnTo>
                <a:lnTo>
                  <a:pt x="2523332" y="2953798"/>
                </a:lnTo>
                <a:lnTo>
                  <a:pt x="2484569" y="2977834"/>
                </a:lnTo>
                <a:lnTo>
                  <a:pt x="2445083" y="3000821"/>
                </a:lnTo>
                <a:lnTo>
                  <a:pt x="2404894" y="3022740"/>
                </a:lnTo>
                <a:lnTo>
                  <a:pt x="2364023" y="3043570"/>
                </a:lnTo>
                <a:lnTo>
                  <a:pt x="2322488" y="3063292"/>
                </a:lnTo>
                <a:lnTo>
                  <a:pt x="2280312" y="3081886"/>
                </a:lnTo>
                <a:lnTo>
                  <a:pt x="2237514" y="3099331"/>
                </a:lnTo>
                <a:lnTo>
                  <a:pt x="2194114" y="3115608"/>
                </a:lnTo>
                <a:lnTo>
                  <a:pt x="2150132" y="3130698"/>
                </a:lnTo>
                <a:lnTo>
                  <a:pt x="2105589" y="3144579"/>
                </a:lnTo>
                <a:lnTo>
                  <a:pt x="2060504" y="3157233"/>
                </a:lnTo>
                <a:lnTo>
                  <a:pt x="2014899" y="3168640"/>
                </a:lnTo>
                <a:lnTo>
                  <a:pt x="1968793" y="3178778"/>
                </a:lnTo>
                <a:lnTo>
                  <a:pt x="1922206" y="3187630"/>
                </a:lnTo>
                <a:lnTo>
                  <a:pt x="1875160" y="3195174"/>
                </a:lnTo>
                <a:lnTo>
                  <a:pt x="1827673" y="3201391"/>
                </a:lnTo>
                <a:lnTo>
                  <a:pt x="1779766" y="3206262"/>
                </a:lnTo>
                <a:lnTo>
                  <a:pt x="1731459" y="3209765"/>
                </a:lnTo>
                <a:lnTo>
                  <a:pt x="1682773" y="3211882"/>
                </a:lnTo>
                <a:lnTo>
                  <a:pt x="1633727" y="3212592"/>
                </a:lnTo>
                <a:lnTo>
                  <a:pt x="1584682" y="3211882"/>
                </a:lnTo>
                <a:lnTo>
                  <a:pt x="1535996" y="3209765"/>
                </a:lnTo>
                <a:lnTo>
                  <a:pt x="1487689" y="3206262"/>
                </a:lnTo>
                <a:lnTo>
                  <a:pt x="1439782" y="3201391"/>
                </a:lnTo>
                <a:lnTo>
                  <a:pt x="1392295" y="3195174"/>
                </a:lnTo>
                <a:lnTo>
                  <a:pt x="1345249" y="3187630"/>
                </a:lnTo>
                <a:lnTo>
                  <a:pt x="1298662" y="3178778"/>
                </a:lnTo>
                <a:lnTo>
                  <a:pt x="1252556" y="3168640"/>
                </a:lnTo>
                <a:lnTo>
                  <a:pt x="1206951" y="3157233"/>
                </a:lnTo>
                <a:lnTo>
                  <a:pt x="1161866" y="3144579"/>
                </a:lnTo>
                <a:lnTo>
                  <a:pt x="1117323" y="3130698"/>
                </a:lnTo>
                <a:lnTo>
                  <a:pt x="1073341" y="3115608"/>
                </a:lnTo>
                <a:lnTo>
                  <a:pt x="1029941" y="3099331"/>
                </a:lnTo>
                <a:lnTo>
                  <a:pt x="987143" y="3081886"/>
                </a:lnTo>
                <a:lnTo>
                  <a:pt x="944967" y="3063292"/>
                </a:lnTo>
                <a:lnTo>
                  <a:pt x="903432" y="3043570"/>
                </a:lnTo>
                <a:lnTo>
                  <a:pt x="862561" y="3022740"/>
                </a:lnTo>
                <a:lnTo>
                  <a:pt x="822372" y="3000821"/>
                </a:lnTo>
                <a:lnTo>
                  <a:pt x="782886" y="2977834"/>
                </a:lnTo>
                <a:lnTo>
                  <a:pt x="744123" y="2953798"/>
                </a:lnTo>
                <a:lnTo>
                  <a:pt x="706103" y="2928733"/>
                </a:lnTo>
                <a:lnTo>
                  <a:pt x="668847" y="2902659"/>
                </a:lnTo>
                <a:lnTo>
                  <a:pt x="632374" y="2875596"/>
                </a:lnTo>
                <a:lnTo>
                  <a:pt x="596705" y="2847563"/>
                </a:lnTo>
                <a:lnTo>
                  <a:pt x="561861" y="2818581"/>
                </a:lnTo>
                <a:lnTo>
                  <a:pt x="527861" y="2788670"/>
                </a:lnTo>
                <a:lnTo>
                  <a:pt x="494725" y="2757849"/>
                </a:lnTo>
                <a:lnTo>
                  <a:pt x="462474" y="2726139"/>
                </a:lnTo>
                <a:lnTo>
                  <a:pt x="431129" y="2693559"/>
                </a:lnTo>
                <a:lnTo>
                  <a:pt x="400708" y="2660128"/>
                </a:lnTo>
                <a:lnTo>
                  <a:pt x="371233" y="2625868"/>
                </a:lnTo>
                <a:lnTo>
                  <a:pt x="342723" y="2590798"/>
                </a:lnTo>
                <a:lnTo>
                  <a:pt x="315199" y="2554937"/>
                </a:lnTo>
                <a:lnTo>
                  <a:pt x="288682" y="2518306"/>
                </a:lnTo>
                <a:lnTo>
                  <a:pt x="263190" y="2480924"/>
                </a:lnTo>
                <a:lnTo>
                  <a:pt x="238745" y="2442811"/>
                </a:lnTo>
                <a:lnTo>
                  <a:pt x="215367" y="2403988"/>
                </a:lnTo>
                <a:lnTo>
                  <a:pt x="193075" y="2364474"/>
                </a:lnTo>
                <a:lnTo>
                  <a:pt x="171891" y="2324289"/>
                </a:lnTo>
                <a:lnTo>
                  <a:pt x="151834" y="2283453"/>
                </a:lnTo>
                <a:lnTo>
                  <a:pt x="132924" y="2241986"/>
                </a:lnTo>
                <a:lnTo>
                  <a:pt x="115183" y="2199907"/>
                </a:lnTo>
                <a:lnTo>
                  <a:pt x="98629" y="2157237"/>
                </a:lnTo>
                <a:lnTo>
                  <a:pt x="83283" y="2113995"/>
                </a:lnTo>
                <a:lnTo>
                  <a:pt x="69166" y="2070201"/>
                </a:lnTo>
                <a:lnTo>
                  <a:pt x="56297" y="2025876"/>
                </a:lnTo>
                <a:lnTo>
                  <a:pt x="44697" y="1981039"/>
                </a:lnTo>
                <a:lnTo>
                  <a:pt x="34386" y="1935709"/>
                </a:lnTo>
                <a:lnTo>
                  <a:pt x="25384" y="1889908"/>
                </a:lnTo>
                <a:lnTo>
                  <a:pt x="17712" y="1843654"/>
                </a:lnTo>
                <a:lnTo>
                  <a:pt x="11389" y="1796967"/>
                </a:lnTo>
                <a:lnTo>
                  <a:pt x="6437" y="1749868"/>
                </a:lnTo>
                <a:lnTo>
                  <a:pt x="2874" y="1702377"/>
                </a:lnTo>
                <a:lnTo>
                  <a:pt x="721" y="1654513"/>
                </a:lnTo>
                <a:lnTo>
                  <a:pt x="0" y="1606296"/>
                </a:lnTo>
                <a:close/>
              </a:path>
            </a:pathLst>
          </a:custGeom>
          <a:ln w="24384">
            <a:solidFill>
              <a:srgbClr val="582E7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82202" y="2521715"/>
            <a:ext cx="1809406" cy="217880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spc="-10" dirty="0" smtClean="0">
                <a:latin typeface="Arial"/>
                <a:cs typeface="Arial"/>
              </a:rPr>
              <a:t>C</a:t>
            </a:r>
            <a:r>
              <a:rPr sz="2000" b="1" dirty="0" smtClean="0">
                <a:latin typeface="Arial"/>
                <a:cs typeface="Arial"/>
              </a:rPr>
              <a:t>O</a:t>
            </a:r>
            <a:r>
              <a:rPr sz="2000" b="1" spc="-10" dirty="0" smtClean="0">
                <a:latin typeface="Arial"/>
                <a:cs typeface="Arial"/>
              </a:rPr>
              <a:t>NCU</a:t>
            </a:r>
            <a:r>
              <a:rPr sz="2000" b="1" spc="-5" dirty="0" smtClean="0">
                <a:latin typeface="Arial"/>
                <a:cs typeface="Arial"/>
              </a:rPr>
              <a:t>R</a:t>
            </a:r>
            <a:r>
              <a:rPr sz="2000" b="1" spc="-20" dirty="0" smtClean="0">
                <a:latin typeface="Arial"/>
                <a:cs typeface="Arial"/>
              </a:rPr>
              <a:t>S</a:t>
            </a:r>
            <a:r>
              <a:rPr sz="2000" b="1" spc="-5" dirty="0" smtClean="0">
                <a:latin typeface="Arial"/>
                <a:cs typeface="Arial"/>
              </a:rPr>
              <a:t>O</a:t>
            </a:r>
            <a:endParaRPr lang="es-MX" sz="2000" b="1" spc="-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endParaRPr sz="2000" dirty="0">
              <a:latin typeface="Arial"/>
              <a:cs typeface="Arial"/>
            </a:endParaRPr>
          </a:p>
          <a:p>
            <a:pPr marL="167640" indent="-155575">
              <a:lnSpc>
                <a:spcPct val="100000"/>
              </a:lnSpc>
              <a:buChar char="-"/>
              <a:tabLst>
                <a:tab pos="168275" algn="l"/>
              </a:tabLst>
            </a:pPr>
            <a:r>
              <a:rPr lang="es-MX" sz="2000" spc="-10" dirty="0" smtClean="0">
                <a:latin typeface="Arial"/>
                <a:cs typeface="Arial"/>
              </a:rPr>
              <a:t>Finalidad</a:t>
            </a:r>
            <a:endParaRPr lang="es-MX" sz="2000" dirty="0" smtClean="0">
              <a:latin typeface="Arial"/>
              <a:cs typeface="Arial"/>
            </a:endParaRPr>
          </a:p>
          <a:p>
            <a:pPr marL="167640" indent="-155575">
              <a:lnSpc>
                <a:spcPct val="100000"/>
              </a:lnSpc>
              <a:buChar char="-"/>
              <a:tabLst>
                <a:tab pos="168275" algn="l"/>
              </a:tabLst>
            </a:pPr>
            <a:r>
              <a:rPr lang="es-MX" sz="2000" spc="-10" dirty="0" smtClean="0">
                <a:latin typeface="Arial"/>
                <a:cs typeface="Arial"/>
              </a:rPr>
              <a:t>Requisitos</a:t>
            </a:r>
            <a:endParaRPr lang="es-MX" sz="2000" dirty="0" smtClean="0">
              <a:latin typeface="Arial"/>
              <a:cs typeface="Arial"/>
            </a:endParaRPr>
          </a:p>
          <a:p>
            <a:pPr marL="167640" indent="-155575">
              <a:lnSpc>
                <a:spcPct val="100000"/>
              </a:lnSpc>
              <a:buChar char="-"/>
              <a:tabLst>
                <a:tab pos="168275" algn="l"/>
              </a:tabLst>
            </a:pPr>
            <a:r>
              <a:rPr lang="es-MX" sz="2000" spc="-5" dirty="0" smtClean="0">
                <a:latin typeface="Arial"/>
                <a:cs typeface="Arial"/>
              </a:rPr>
              <a:t>Criterios</a:t>
            </a:r>
            <a:r>
              <a:rPr sz="2000" spc="-80" dirty="0" smtClean="0">
                <a:latin typeface="Arial"/>
                <a:cs typeface="Arial"/>
              </a:rPr>
              <a:t> </a:t>
            </a:r>
            <a:r>
              <a:rPr sz="2000" spc="-5" dirty="0" smtClean="0">
                <a:latin typeface="Arial"/>
                <a:cs typeface="Arial"/>
              </a:rPr>
              <a:t>de</a:t>
            </a:r>
            <a:r>
              <a:rPr lang="es-MX" sz="2000" dirty="0">
                <a:latin typeface="Arial"/>
                <a:cs typeface="Arial"/>
              </a:rPr>
              <a:t> </a:t>
            </a:r>
            <a:r>
              <a:rPr lang="es-MX" sz="2000" spc="-10" dirty="0" smtClean="0">
                <a:latin typeface="Arial"/>
                <a:cs typeface="Arial"/>
              </a:rPr>
              <a:t>evaluación</a:t>
            </a:r>
            <a:endParaRPr lang="es-MX" sz="2000" dirty="0" smtClean="0">
              <a:latin typeface="Arial"/>
              <a:cs typeface="Arial"/>
            </a:endParaRPr>
          </a:p>
          <a:p>
            <a:pPr marL="167640" indent="-155575">
              <a:lnSpc>
                <a:spcPct val="100000"/>
              </a:lnSpc>
              <a:buChar char="-"/>
              <a:tabLst>
                <a:tab pos="168275" algn="l"/>
              </a:tabLst>
            </a:pPr>
            <a:r>
              <a:rPr lang="es-MX" sz="2000" spc="-5" dirty="0" smtClean="0">
                <a:latin typeface="Arial"/>
                <a:cs typeface="Arial"/>
              </a:rPr>
              <a:t>Otros</a:t>
            </a:r>
            <a:endParaRPr lang="es-MX" sz="20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57955" y="3198875"/>
            <a:ext cx="2532887" cy="896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94503" y="3337559"/>
            <a:ext cx="2258568" cy="618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03647" y="3176016"/>
            <a:ext cx="2444750" cy="814069"/>
          </a:xfrm>
          <a:custGeom>
            <a:avLst/>
            <a:gdLst/>
            <a:ahLst/>
            <a:cxnLst/>
            <a:rect l="l" t="t" r="r" b="b"/>
            <a:pathLst>
              <a:path w="2444750" h="814070">
                <a:moveTo>
                  <a:pt x="2037587" y="0"/>
                </a:moveTo>
                <a:lnTo>
                  <a:pt x="2037587" y="203454"/>
                </a:lnTo>
                <a:lnTo>
                  <a:pt x="0" y="203454"/>
                </a:lnTo>
                <a:lnTo>
                  <a:pt x="0" y="610362"/>
                </a:lnTo>
                <a:lnTo>
                  <a:pt x="2037587" y="610362"/>
                </a:lnTo>
                <a:lnTo>
                  <a:pt x="2037587" y="813816"/>
                </a:lnTo>
                <a:lnTo>
                  <a:pt x="2444496" y="406908"/>
                </a:lnTo>
                <a:lnTo>
                  <a:pt x="2037587" y="0"/>
                </a:lnTo>
                <a:close/>
              </a:path>
            </a:pathLst>
          </a:custGeom>
          <a:solidFill>
            <a:srgbClr val="E3D4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03647" y="3176016"/>
            <a:ext cx="2444750" cy="814069"/>
          </a:xfrm>
          <a:custGeom>
            <a:avLst/>
            <a:gdLst/>
            <a:ahLst/>
            <a:cxnLst/>
            <a:rect l="l" t="t" r="r" b="b"/>
            <a:pathLst>
              <a:path w="2444750" h="814070">
                <a:moveTo>
                  <a:pt x="0" y="203454"/>
                </a:moveTo>
                <a:lnTo>
                  <a:pt x="2037587" y="203454"/>
                </a:lnTo>
                <a:lnTo>
                  <a:pt x="2037587" y="0"/>
                </a:lnTo>
                <a:lnTo>
                  <a:pt x="2444496" y="406908"/>
                </a:lnTo>
                <a:lnTo>
                  <a:pt x="2037587" y="813816"/>
                </a:lnTo>
                <a:lnTo>
                  <a:pt x="2037587" y="610362"/>
                </a:lnTo>
                <a:lnTo>
                  <a:pt x="0" y="610362"/>
                </a:lnTo>
                <a:lnTo>
                  <a:pt x="0" y="203454"/>
                </a:lnTo>
                <a:close/>
              </a:path>
            </a:pathLst>
          </a:custGeom>
          <a:ln w="24383">
            <a:solidFill>
              <a:srgbClr val="582E7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978653" y="3413886"/>
            <a:ext cx="189674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Arial"/>
                <a:cs typeface="Arial"/>
              </a:rPr>
              <a:t>Cómo se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vincula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4718309" y="1493498"/>
            <a:ext cx="2694421" cy="6294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4876800" y="1444752"/>
            <a:ext cx="2377440" cy="8321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4764023" y="1514855"/>
            <a:ext cx="2603500" cy="533400"/>
          </a:xfrm>
          <a:prstGeom prst="rect">
            <a:avLst/>
          </a:prstGeom>
          <a:solidFill>
            <a:srgbClr val="E3D4ED"/>
          </a:solidFill>
          <a:ln w="24384">
            <a:solidFill>
              <a:srgbClr val="582E74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370840">
              <a:lnSpc>
                <a:spcPct val="100000"/>
              </a:lnSpc>
              <a:spcBef>
                <a:spcPts val="330"/>
              </a:spcBef>
            </a:pPr>
            <a:r>
              <a:rPr sz="2800" dirty="0">
                <a:latin typeface="Arial"/>
                <a:cs typeface="Arial"/>
              </a:rPr>
              <a:t>Diagnóstico</a:t>
            </a:r>
          </a:p>
        </p:txBody>
      </p:sp>
      <p:sp>
        <p:nvSpPr>
          <p:cNvPr id="8" name="object 8"/>
          <p:cNvSpPr/>
          <p:nvPr/>
        </p:nvSpPr>
        <p:spPr>
          <a:xfrm>
            <a:off x="8144250" y="3316202"/>
            <a:ext cx="2691394" cy="6294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8449056" y="3267455"/>
            <a:ext cx="2078736" cy="8321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8189976" y="3337559"/>
            <a:ext cx="2600325" cy="533400"/>
          </a:xfrm>
          <a:prstGeom prst="rect">
            <a:avLst/>
          </a:prstGeom>
          <a:solidFill>
            <a:srgbClr val="E3D4ED"/>
          </a:solidFill>
          <a:ln w="24384">
            <a:solidFill>
              <a:srgbClr val="582E74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345"/>
              </a:spcBef>
            </a:pPr>
            <a:r>
              <a:rPr sz="2800" dirty="0">
                <a:latin typeface="Arial"/>
                <a:cs typeface="Arial"/>
              </a:rPr>
              <a:t>Definición</a:t>
            </a:r>
          </a:p>
        </p:txBody>
      </p:sp>
      <p:sp>
        <p:nvSpPr>
          <p:cNvPr id="11" name="object 11"/>
          <p:cNvSpPr/>
          <p:nvPr/>
        </p:nvSpPr>
        <p:spPr>
          <a:xfrm>
            <a:off x="4965197" y="4931650"/>
            <a:ext cx="2447532" cy="10591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4904232" y="4882896"/>
            <a:ext cx="2670048" cy="12588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 txBox="1"/>
          <p:nvPr/>
        </p:nvSpPr>
        <p:spPr>
          <a:xfrm>
            <a:off x="5010911" y="4953000"/>
            <a:ext cx="2356485" cy="963294"/>
          </a:xfrm>
          <a:prstGeom prst="rect">
            <a:avLst/>
          </a:prstGeom>
          <a:solidFill>
            <a:srgbClr val="E3D4ED"/>
          </a:solidFill>
          <a:ln w="24384">
            <a:solidFill>
              <a:srgbClr val="582E74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423545" marR="136525" indent="-271780">
              <a:lnSpc>
                <a:spcPct val="100000"/>
              </a:lnSpc>
              <a:spcBef>
                <a:spcPts val="365"/>
              </a:spcBef>
            </a:pPr>
            <a:r>
              <a:rPr sz="2800" spc="5" dirty="0">
                <a:latin typeface="Arial"/>
                <a:cs typeface="Arial"/>
              </a:rPr>
              <a:t>Producción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  </a:t>
            </a:r>
            <a:r>
              <a:rPr sz="2800" spc="5" dirty="0">
                <a:latin typeface="Arial"/>
                <a:cs typeface="Arial"/>
              </a:rPr>
              <a:t>ejecución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89054" y="3316202"/>
            <a:ext cx="2090914" cy="6294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2206751" y="3267455"/>
            <a:ext cx="2252472" cy="8321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2334767" y="3337559"/>
            <a:ext cx="1999614" cy="533400"/>
          </a:xfrm>
          <a:prstGeom prst="rect">
            <a:avLst/>
          </a:prstGeom>
          <a:solidFill>
            <a:srgbClr val="E3D4ED"/>
          </a:solidFill>
          <a:ln w="24383">
            <a:solidFill>
              <a:srgbClr val="582E74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130175">
              <a:lnSpc>
                <a:spcPct val="100000"/>
              </a:lnSpc>
              <a:spcBef>
                <a:spcPts val="345"/>
              </a:spcBef>
            </a:pPr>
            <a:r>
              <a:rPr sz="2800" dirty="0">
                <a:latin typeface="Arial"/>
                <a:cs typeface="Arial"/>
              </a:rPr>
              <a:t>Evaluación</a:t>
            </a:r>
          </a:p>
        </p:txBody>
      </p:sp>
      <p:sp>
        <p:nvSpPr>
          <p:cNvPr id="17" name="object 17"/>
          <p:cNvSpPr/>
          <p:nvPr/>
        </p:nvSpPr>
        <p:spPr>
          <a:xfrm>
            <a:off x="8702053" y="1737349"/>
            <a:ext cx="1043907" cy="13106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8747759" y="1758695"/>
            <a:ext cx="960119" cy="1222375"/>
          </a:xfrm>
          <a:custGeom>
            <a:avLst/>
            <a:gdLst/>
            <a:ahLst/>
            <a:cxnLst/>
            <a:rect l="l" t="t" r="r" b="b"/>
            <a:pathLst>
              <a:path w="960120" h="1222375">
                <a:moveTo>
                  <a:pt x="960120" y="982217"/>
                </a:moveTo>
                <a:lnTo>
                  <a:pt x="480060" y="982217"/>
                </a:lnTo>
                <a:lnTo>
                  <a:pt x="720090" y="1222248"/>
                </a:lnTo>
                <a:lnTo>
                  <a:pt x="960120" y="982217"/>
                </a:lnTo>
                <a:close/>
              </a:path>
              <a:path w="960120" h="1222375">
                <a:moveTo>
                  <a:pt x="420116" y="0"/>
                </a:moveTo>
                <a:lnTo>
                  <a:pt x="0" y="0"/>
                </a:lnTo>
                <a:lnTo>
                  <a:pt x="0" y="240029"/>
                </a:lnTo>
                <a:lnTo>
                  <a:pt x="420116" y="240029"/>
                </a:lnTo>
                <a:lnTo>
                  <a:pt x="467930" y="246464"/>
                </a:lnTo>
                <a:lnTo>
                  <a:pt x="510911" y="264620"/>
                </a:lnTo>
                <a:lnTo>
                  <a:pt x="547338" y="292782"/>
                </a:lnTo>
                <a:lnTo>
                  <a:pt x="575488" y="329231"/>
                </a:lnTo>
                <a:lnTo>
                  <a:pt x="593641" y="372248"/>
                </a:lnTo>
                <a:lnTo>
                  <a:pt x="600075" y="420115"/>
                </a:lnTo>
                <a:lnTo>
                  <a:pt x="600075" y="982217"/>
                </a:lnTo>
                <a:lnTo>
                  <a:pt x="840105" y="982217"/>
                </a:lnTo>
                <a:lnTo>
                  <a:pt x="840105" y="420115"/>
                </a:lnTo>
                <a:lnTo>
                  <a:pt x="837278" y="371120"/>
                </a:lnTo>
                <a:lnTo>
                  <a:pt x="829010" y="323785"/>
                </a:lnTo>
                <a:lnTo>
                  <a:pt x="815614" y="278426"/>
                </a:lnTo>
                <a:lnTo>
                  <a:pt x="797407" y="235357"/>
                </a:lnTo>
                <a:lnTo>
                  <a:pt x="774705" y="194894"/>
                </a:lnTo>
                <a:lnTo>
                  <a:pt x="747821" y="157352"/>
                </a:lnTo>
                <a:lnTo>
                  <a:pt x="717073" y="123047"/>
                </a:lnTo>
                <a:lnTo>
                  <a:pt x="682776" y="92293"/>
                </a:lnTo>
                <a:lnTo>
                  <a:pt x="645244" y="65405"/>
                </a:lnTo>
                <a:lnTo>
                  <a:pt x="604793" y="42700"/>
                </a:lnTo>
                <a:lnTo>
                  <a:pt x="561740" y="24491"/>
                </a:lnTo>
                <a:lnTo>
                  <a:pt x="516399" y="11095"/>
                </a:lnTo>
                <a:lnTo>
                  <a:pt x="469086" y="2826"/>
                </a:lnTo>
                <a:lnTo>
                  <a:pt x="4201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8747759" y="1758695"/>
            <a:ext cx="960119" cy="1222375"/>
          </a:xfrm>
          <a:custGeom>
            <a:avLst/>
            <a:gdLst/>
            <a:ahLst/>
            <a:cxnLst/>
            <a:rect l="l" t="t" r="r" b="b"/>
            <a:pathLst>
              <a:path w="960120" h="1222375">
                <a:moveTo>
                  <a:pt x="0" y="0"/>
                </a:moveTo>
                <a:lnTo>
                  <a:pt x="420116" y="0"/>
                </a:lnTo>
                <a:lnTo>
                  <a:pt x="469086" y="2826"/>
                </a:lnTo>
                <a:lnTo>
                  <a:pt x="516399" y="11095"/>
                </a:lnTo>
                <a:lnTo>
                  <a:pt x="561740" y="24491"/>
                </a:lnTo>
                <a:lnTo>
                  <a:pt x="604793" y="42700"/>
                </a:lnTo>
                <a:lnTo>
                  <a:pt x="645244" y="65405"/>
                </a:lnTo>
                <a:lnTo>
                  <a:pt x="682776" y="92293"/>
                </a:lnTo>
                <a:lnTo>
                  <a:pt x="717073" y="123047"/>
                </a:lnTo>
                <a:lnTo>
                  <a:pt x="747821" y="157352"/>
                </a:lnTo>
                <a:lnTo>
                  <a:pt x="774705" y="194894"/>
                </a:lnTo>
                <a:lnTo>
                  <a:pt x="797407" y="235357"/>
                </a:lnTo>
                <a:lnTo>
                  <a:pt x="815614" y="278426"/>
                </a:lnTo>
                <a:lnTo>
                  <a:pt x="829010" y="323785"/>
                </a:lnTo>
                <a:lnTo>
                  <a:pt x="837278" y="371120"/>
                </a:lnTo>
                <a:lnTo>
                  <a:pt x="840105" y="420115"/>
                </a:lnTo>
                <a:lnTo>
                  <a:pt x="840105" y="982217"/>
                </a:lnTo>
                <a:lnTo>
                  <a:pt x="960120" y="982217"/>
                </a:lnTo>
                <a:lnTo>
                  <a:pt x="720090" y="1222248"/>
                </a:lnTo>
                <a:lnTo>
                  <a:pt x="480060" y="982217"/>
                </a:lnTo>
                <a:lnTo>
                  <a:pt x="600075" y="982217"/>
                </a:lnTo>
                <a:lnTo>
                  <a:pt x="600075" y="420115"/>
                </a:lnTo>
                <a:lnTo>
                  <a:pt x="593641" y="372248"/>
                </a:lnTo>
                <a:lnTo>
                  <a:pt x="575488" y="329231"/>
                </a:lnTo>
                <a:lnTo>
                  <a:pt x="547338" y="292782"/>
                </a:lnTo>
                <a:lnTo>
                  <a:pt x="510911" y="264620"/>
                </a:lnTo>
                <a:lnTo>
                  <a:pt x="467930" y="246464"/>
                </a:lnTo>
                <a:lnTo>
                  <a:pt x="420116" y="240029"/>
                </a:lnTo>
                <a:lnTo>
                  <a:pt x="0" y="240029"/>
                </a:lnTo>
                <a:lnTo>
                  <a:pt x="0" y="0"/>
                </a:lnTo>
                <a:close/>
              </a:path>
            </a:pathLst>
          </a:custGeom>
          <a:ln w="24383">
            <a:solidFill>
              <a:srgbClr val="582E7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8314933" y="4812805"/>
            <a:ext cx="1310660" cy="104848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8357616" y="4834128"/>
            <a:ext cx="1222375" cy="960119"/>
          </a:xfrm>
          <a:custGeom>
            <a:avLst/>
            <a:gdLst/>
            <a:ahLst/>
            <a:cxnLst/>
            <a:rect l="l" t="t" r="r" b="b"/>
            <a:pathLst>
              <a:path w="1222375" h="960120">
                <a:moveTo>
                  <a:pt x="240029" y="480060"/>
                </a:moveTo>
                <a:lnTo>
                  <a:pt x="0" y="720090"/>
                </a:lnTo>
                <a:lnTo>
                  <a:pt x="240029" y="960120"/>
                </a:lnTo>
                <a:lnTo>
                  <a:pt x="240029" y="840105"/>
                </a:lnTo>
                <a:lnTo>
                  <a:pt x="802131" y="840105"/>
                </a:lnTo>
                <a:lnTo>
                  <a:pt x="851127" y="837278"/>
                </a:lnTo>
                <a:lnTo>
                  <a:pt x="898462" y="829009"/>
                </a:lnTo>
                <a:lnTo>
                  <a:pt x="943821" y="815613"/>
                </a:lnTo>
                <a:lnTo>
                  <a:pt x="986890" y="797404"/>
                </a:lnTo>
                <a:lnTo>
                  <a:pt x="1027353" y="774699"/>
                </a:lnTo>
                <a:lnTo>
                  <a:pt x="1064895" y="747811"/>
                </a:lnTo>
                <a:lnTo>
                  <a:pt x="1099200" y="717057"/>
                </a:lnTo>
                <a:lnTo>
                  <a:pt x="1129954" y="682752"/>
                </a:lnTo>
                <a:lnTo>
                  <a:pt x="1156842" y="645210"/>
                </a:lnTo>
                <a:lnTo>
                  <a:pt x="1179547" y="604747"/>
                </a:lnTo>
                <a:lnTo>
                  <a:pt x="1181523" y="600075"/>
                </a:lnTo>
                <a:lnTo>
                  <a:pt x="240029" y="600075"/>
                </a:lnTo>
                <a:lnTo>
                  <a:pt x="240029" y="480060"/>
                </a:lnTo>
                <a:close/>
              </a:path>
              <a:path w="1222375" h="960120">
                <a:moveTo>
                  <a:pt x="1222248" y="0"/>
                </a:moveTo>
                <a:lnTo>
                  <a:pt x="982217" y="0"/>
                </a:lnTo>
                <a:lnTo>
                  <a:pt x="982217" y="419989"/>
                </a:lnTo>
                <a:lnTo>
                  <a:pt x="975783" y="467856"/>
                </a:lnTo>
                <a:lnTo>
                  <a:pt x="957627" y="510873"/>
                </a:lnTo>
                <a:lnTo>
                  <a:pt x="929465" y="547322"/>
                </a:lnTo>
                <a:lnTo>
                  <a:pt x="893016" y="575484"/>
                </a:lnTo>
                <a:lnTo>
                  <a:pt x="849999" y="593640"/>
                </a:lnTo>
                <a:lnTo>
                  <a:pt x="802131" y="600075"/>
                </a:lnTo>
                <a:lnTo>
                  <a:pt x="1181523" y="600075"/>
                </a:lnTo>
                <a:lnTo>
                  <a:pt x="1197756" y="561678"/>
                </a:lnTo>
                <a:lnTo>
                  <a:pt x="1211152" y="516319"/>
                </a:lnTo>
                <a:lnTo>
                  <a:pt x="1219421" y="468984"/>
                </a:lnTo>
                <a:lnTo>
                  <a:pt x="1222248" y="419989"/>
                </a:lnTo>
                <a:lnTo>
                  <a:pt x="12222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8357616" y="4834128"/>
            <a:ext cx="1222375" cy="960119"/>
          </a:xfrm>
          <a:custGeom>
            <a:avLst/>
            <a:gdLst/>
            <a:ahLst/>
            <a:cxnLst/>
            <a:rect l="l" t="t" r="r" b="b"/>
            <a:pathLst>
              <a:path w="1222375" h="960120">
                <a:moveTo>
                  <a:pt x="1222248" y="0"/>
                </a:moveTo>
                <a:lnTo>
                  <a:pt x="1222248" y="419989"/>
                </a:lnTo>
                <a:lnTo>
                  <a:pt x="1219421" y="468984"/>
                </a:lnTo>
                <a:lnTo>
                  <a:pt x="1211152" y="516319"/>
                </a:lnTo>
                <a:lnTo>
                  <a:pt x="1197756" y="561678"/>
                </a:lnTo>
                <a:lnTo>
                  <a:pt x="1179547" y="604747"/>
                </a:lnTo>
                <a:lnTo>
                  <a:pt x="1156842" y="645210"/>
                </a:lnTo>
                <a:lnTo>
                  <a:pt x="1129954" y="682752"/>
                </a:lnTo>
                <a:lnTo>
                  <a:pt x="1099200" y="717057"/>
                </a:lnTo>
                <a:lnTo>
                  <a:pt x="1064895" y="747811"/>
                </a:lnTo>
                <a:lnTo>
                  <a:pt x="1027353" y="774699"/>
                </a:lnTo>
                <a:lnTo>
                  <a:pt x="986890" y="797404"/>
                </a:lnTo>
                <a:lnTo>
                  <a:pt x="943821" y="815613"/>
                </a:lnTo>
                <a:lnTo>
                  <a:pt x="898462" y="829009"/>
                </a:lnTo>
                <a:lnTo>
                  <a:pt x="851127" y="837278"/>
                </a:lnTo>
                <a:lnTo>
                  <a:pt x="802131" y="840105"/>
                </a:lnTo>
                <a:lnTo>
                  <a:pt x="240029" y="840105"/>
                </a:lnTo>
                <a:lnTo>
                  <a:pt x="240029" y="960120"/>
                </a:lnTo>
                <a:lnTo>
                  <a:pt x="0" y="720090"/>
                </a:lnTo>
                <a:lnTo>
                  <a:pt x="240029" y="480060"/>
                </a:lnTo>
                <a:lnTo>
                  <a:pt x="240029" y="600075"/>
                </a:lnTo>
                <a:lnTo>
                  <a:pt x="802131" y="600075"/>
                </a:lnTo>
                <a:lnTo>
                  <a:pt x="849999" y="593640"/>
                </a:lnTo>
                <a:lnTo>
                  <a:pt x="893016" y="575484"/>
                </a:lnTo>
                <a:lnTo>
                  <a:pt x="929465" y="547322"/>
                </a:lnTo>
                <a:lnTo>
                  <a:pt x="957627" y="510873"/>
                </a:lnTo>
                <a:lnTo>
                  <a:pt x="975783" y="467856"/>
                </a:lnTo>
                <a:lnTo>
                  <a:pt x="982217" y="419989"/>
                </a:lnTo>
                <a:lnTo>
                  <a:pt x="982217" y="0"/>
                </a:lnTo>
                <a:lnTo>
                  <a:pt x="1222248" y="0"/>
                </a:lnTo>
                <a:close/>
              </a:path>
            </a:pathLst>
          </a:custGeom>
          <a:ln w="24384">
            <a:solidFill>
              <a:srgbClr val="582E7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2811799" y="4325101"/>
            <a:ext cx="1043907" cy="131522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2849879" y="4340352"/>
            <a:ext cx="960119" cy="1225550"/>
          </a:xfrm>
          <a:custGeom>
            <a:avLst/>
            <a:gdLst/>
            <a:ahLst/>
            <a:cxnLst/>
            <a:rect l="l" t="t" r="r" b="b"/>
            <a:pathLst>
              <a:path w="960120" h="1225550">
                <a:moveTo>
                  <a:pt x="360044" y="240030"/>
                </a:moveTo>
                <a:lnTo>
                  <a:pt x="120014" y="240030"/>
                </a:lnTo>
                <a:lnTo>
                  <a:pt x="120014" y="805180"/>
                </a:lnTo>
                <a:lnTo>
                  <a:pt x="122841" y="854175"/>
                </a:lnTo>
                <a:lnTo>
                  <a:pt x="131109" y="901510"/>
                </a:lnTo>
                <a:lnTo>
                  <a:pt x="144505" y="946869"/>
                </a:lnTo>
                <a:lnTo>
                  <a:pt x="162712" y="989938"/>
                </a:lnTo>
                <a:lnTo>
                  <a:pt x="185414" y="1030401"/>
                </a:lnTo>
                <a:lnTo>
                  <a:pt x="212298" y="1067943"/>
                </a:lnTo>
                <a:lnTo>
                  <a:pt x="243046" y="1102248"/>
                </a:lnTo>
                <a:lnTo>
                  <a:pt x="277343" y="1133002"/>
                </a:lnTo>
                <a:lnTo>
                  <a:pt x="314875" y="1159890"/>
                </a:lnTo>
                <a:lnTo>
                  <a:pt x="355326" y="1182595"/>
                </a:lnTo>
                <a:lnTo>
                  <a:pt x="398379" y="1200804"/>
                </a:lnTo>
                <a:lnTo>
                  <a:pt x="443720" y="1214200"/>
                </a:lnTo>
                <a:lnTo>
                  <a:pt x="491033" y="1222469"/>
                </a:lnTo>
                <a:lnTo>
                  <a:pt x="540004" y="1225296"/>
                </a:lnTo>
                <a:lnTo>
                  <a:pt x="960119" y="1225296"/>
                </a:lnTo>
                <a:lnTo>
                  <a:pt x="960119" y="985266"/>
                </a:lnTo>
                <a:lnTo>
                  <a:pt x="540004" y="985266"/>
                </a:lnTo>
                <a:lnTo>
                  <a:pt x="492189" y="978831"/>
                </a:lnTo>
                <a:lnTo>
                  <a:pt x="449208" y="960675"/>
                </a:lnTo>
                <a:lnTo>
                  <a:pt x="412781" y="932513"/>
                </a:lnTo>
                <a:lnTo>
                  <a:pt x="384631" y="896064"/>
                </a:lnTo>
                <a:lnTo>
                  <a:pt x="366478" y="853047"/>
                </a:lnTo>
                <a:lnTo>
                  <a:pt x="360044" y="805180"/>
                </a:lnTo>
                <a:lnTo>
                  <a:pt x="360044" y="240030"/>
                </a:lnTo>
                <a:close/>
              </a:path>
              <a:path w="960120" h="1225550">
                <a:moveTo>
                  <a:pt x="240030" y="0"/>
                </a:moveTo>
                <a:lnTo>
                  <a:pt x="0" y="240030"/>
                </a:lnTo>
                <a:lnTo>
                  <a:pt x="480059" y="240030"/>
                </a:lnTo>
                <a:lnTo>
                  <a:pt x="2400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2849879" y="4340352"/>
            <a:ext cx="960119" cy="1225550"/>
          </a:xfrm>
          <a:custGeom>
            <a:avLst/>
            <a:gdLst/>
            <a:ahLst/>
            <a:cxnLst/>
            <a:rect l="l" t="t" r="r" b="b"/>
            <a:pathLst>
              <a:path w="960120" h="1225550">
                <a:moveTo>
                  <a:pt x="960119" y="1225296"/>
                </a:moveTo>
                <a:lnTo>
                  <a:pt x="540004" y="1225296"/>
                </a:lnTo>
                <a:lnTo>
                  <a:pt x="491033" y="1222469"/>
                </a:lnTo>
                <a:lnTo>
                  <a:pt x="443720" y="1214200"/>
                </a:lnTo>
                <a:lnTo>
                  <a:pt x="398379" y="1200804"/>
                </a:lnTo>
                <a:lnTo>
                  <a:pt x="355326" y="1182595"/>
                </a:lnTo>
                <a:lnTo>
                  <a:pt x="314875" y="1159890"/>
                </a:lnTo>
                <a:lnTo>
                  <a:pt x="277343" y="1133002"/>
                </a:lnTo>
                <a:lnTo>
                  <a:pt x="243046" y="1102248"/>
                </a:lnTo>
                <a:lnTo>
                  <a:pt x="212298" y="1067943"/>
                </a:lnTo>
                <a:lnTo>
                  <a:pt x="185414" y="1030401"/>
                </a:lnTo>
                <a:lnTo>
                  <a:pt x="162712" y="989938"/>
                </a:lnTo>
                <a:lnTo>
                  <a:pt x="144505" y="946869"/>
                </a:lnTo>
                <a:lnTo>
                  <a:pt x="131109" y="901510"/>
                </a:lnTo>
                <a:lnTo>
                  <a:pt x="122841" y="854175"/>
                </a:lnTo>
                <a:lnTo>
                  <a:pt x="120014" y="805180"/>
                </a:lnTo>
                <a:lnTo>
                  <a:pt x="120014" y="240030"/>
                </a:lnTo>
                <a:lnTo>
                  <a:pt x="0" y="240030"/>
                </a:lnTo>
                <a:lnTo>
                  <a:pt x="240030" y="0"/>
                </a:lnTo>
                <a:lnTo>
                  <a:pt x="480059" y="240030"/>
                </a:lnTo>
                <a:lnTo>
                  <a:pt x="360044" y="240030"/>
                </a:lnTo>
                <a:lnTo>
                  <a:pt x="360044" y="805180"/>
                </a:lnTo>
                <a:lnTo>
                  <a:pt x="366478" y="853047"/>
                </a:lnTo>
                <a:lnTo>
                  <a:pt x="384631" y="896064"/>
                </a:lnTo>
                <a:lnTo>
                  <a:pt x="412781" y="932513"/>
                </a:lnTo>
                <a:lnTo>
                  <a:pt x="449208" y="960675"/>
                </a:lnTo>
                <a:lnTo>
                  <a:pt x="492189" y="978831"/>
                </a:lnTo>
                <a:lnTo>
                  <a:pt x="540004" y="985266"/>
                </a:lnTo>
                <a:lnTo>
                  <a:pt x="960119" y="985266"/>
                </a:lnTo>
                <a:lnTo>
                  <a:pt x="960119" y="1225296"/>
                </a:lnTo>
                <a:close/>
              </a:path>
            </a:pathLst>
          </a:custGeom>
          <a:ln w="24384">
            <a:solidFill>
              <a:srgbClr val="582E7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2804170" y="1587994"/>
            <a:ext cx="1313667" cy="105005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2849879" y="1603247"/>
            <a:ext cx="1225550" cy="960119"/>
          </a:xfrm>
          <a:custGeom>
            <a:avLst/>
            <a:gdLst/>
            <a:ahLst/>
            <a:cxnLst/>
            <a:rect l="l" t="t" r="r" b="b"/>
            <a:pathLst>
              <a:path w="1225550" h="960119">
                <a:moveTo>
                  <a:pt x="985266" y="0"/>
                </a:moveTo>
                <a:lnTo>
                  <a:pt x="985266" y="120014"/>
                </a:lnTo>
                <a:lnTo>
                  <a:pt x="419989" y="120014"/>
                </a:lnTo>
                <a:lnTo>
                  <a:pt x="371018" y="122841"/>
                </a:lnTo>
                <a:lnTo>
                  <a:pt x="323705" y="131109"/>
                </a:lnTo>
                <a:lnTo>
                  <a:pt x="278364" y="144505"/>
                </a:lnTo>
                <a:lnTo>
                  <a:pt x="235311" y="162712"/>
                </a:lnTo>
                <a:lnTo>
                  <a:pt x="194860" y="185414"/>
                </a:lnTo>
                <a:lnTo>
                  <a:pt x="157328" y="212298"/>
                </a:lnTo>
                <a:lnTo>
                  <a:pt x="123031" y="243046"/>
                </a:lnTo>
                <a:lnTo>
                  <a:pt x="92283" y="277343"/>
                </a:lnTo>
                <a:lnTo>
                  <a:pt x="65399" y="314875"/>
                </a:lnTo>
                <a:lnTo>
                  <a:pt x="42697" y="355326"/>
                </a:lnTo>
                <a:lnTo>
                  <a:pt x="24490" y="398379"/>
                </a:lnTo>
                <a:lnTo>
                  <a:pt x="11094" y="443720"/>
                </a:lnTo>
                <a:lnTo>
                  <a:pt x="2826" y="491033"/>
                </a:lnTo>
                <a:lnTo>
                  <a:pt x="0" y="540003"/>
                </a:lnTo>
                <a:lnTo>
                  <a:pt x="0" y="960119"/>
                </a:lnTo>
                <a:lnTo>
                  <a:pt x="240030" y="960119"/>
                </a:lnTo>
                <a:lnTo>
                  <a:pt x="240030" y="540003"/>
                </a:lnTo>
                <a:lnTo>
                  <a:pt x="246463" y="492189"/>
                </a:lnTo>
                <a:lnTo>
                  <a:pt x="264616" y="449208"/>
                </a:lnTo>
                <a:lnTo>
                  <a:pt x="292766" y="412781"/>
                </a:lnTo>
                <a:lnTo>
                  <a:pt x="329193" y="384631"/>
                </a:lnTo>
                <a:lnTo>
                  <a:pt x="372174" y="366478"/>
                </a:lnTo>
                <a:lnTo>
                  <a:pt x="419989" y="360044"/>
                </a:lnTo>
                <a:lnTo>
                  <a:pt x="1105281" y="360044"/>
                </a:lnTo>
                <a:lnTo>
                  <a:pt x="1225295" y="240029"/>
                </a:lnTo>
                <a:lnTo>
                  <a:pt x="985266" y="0"/>
                </a:lnTo>
                <a:close/>
              </a:path>
              <a:path w="1225550" h="960119">
                <a:moveTo>
                  <a:pt x="1105281" y="360044"/>
                </a:moveTo>
                <a:lnTo>
                  <a:pt x="985266" y="360044"/>
                </a:lnTo>
                <a:lnTo>
                  <a:pt x="985266" y="480060"/>
                </a:lnTo>
                <a:lnTo>
                  <a:pt x="1105281" y="3600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/>
          <p:nvPr/>
        </p:nvSpPr>
        <p:spPr>
          <a:xfrm>
            <a:off x="2849879" y="1603247"/>
            <a:ext cx="1225550" cy="960119"/>
          </a:xfrm>
          <a:custGeom>
            <a:avLst/>
            <a:gdLst/>
            <a:ahLst/>
            <a:cxnLst/>
            <a:rect l="l" t="t" r="r" b="b"/>
            <a:pathLst>
              <a:path w="1225550" h="960119">
                <a:moveTo>
                  <a:pt x="0" y="960119"/>
                </a:moveTo>
                <a:lnTo>
                  <a:pt x="0" y="540003"/>
                </a:lnTo>
                <a:lnTo>
                  <a:pt x="2826" y="491033"/>
                </a:lnTo>
                <a:lnTo>
                  <a:pt x="11094" y="443720"/>
                </a:lnTo>
                <a:lnTo>
                  <a:pt x="24490" y="398379"/>
                </a:lnTo>
                <a:lnTo>
                  <a:pt x="42697" y="355326"/>
                </a:lnTo>
                <a:lnTo>
                  <a:pt x="65399" y="314875"/>
                </a:lnTo>
                <a:lnTo>
                  <a:pt x="92283" y="277343"/>
                </a:lnTo>
                <a:lnTo>
                  <a:pt x="123031" y="243046"/>
                </a:lnTo>
                <a:lnTo>
                  <a:pt x="157328" y="212298"/>
                </a:lnTo>
                <a:lnTo>
                  <a:pt x="194860" y="185414"/>
                </a:lnTo>
                <a:lnTo>
                  <a:pt x="235311" y="162712"/>
                </a:lnTo>
                <a:lnTo>
                  <a:pt x="278364" y="144505"/>
                </a:lnTo>
                <a:lnTo>
                  <a:pt x="323705" y="131109"/>
                </a:lnTo>
                <a:lnTo>
                  <a:pt x="371018" y="122841"/>
                </a:lnTo>
                <a:lnTo>
                  <a:pt x="419989" y="120014"/>
                </a:lnTo>
                <a:lnTo>
                  <a:pt x="985266" y="120014"/>
                </a:lnTo>
                <a:lnTo>
                  <a:pt x="985266" y="0"/>
                </a:lnTo>
                <a:lnTo>
                  <a:pt x="1225295" y="240029"/>
                </a:lnTo>
                <a:lnTo>
                  <a:pt x="985266" y="480060"/>
                </a:lnTo>
                <a:lnTo>
                  <a:pt x="985266" y="360044"/>
                </a:lnTo>
                <a:lnTo>
                  <a:pt x="419989" y="360044"/>
                </a:lnTo>
                <a:lnTo>
                  <a:pt x="372174" y="366478"/>
                </a:lnTo>
                <a:lnTo>
                  <a:pt x="329193" y="384631"/>
                </a:lnTo>
                <a:lnTo>
                  <a:pt x="292766" y="412781"/>
                </a:lnTo>
                <a:lnTo>
                  <a:pt x="264616" y="449208"/>
                </a:lnTo>
                <a:lnTo>
                  <a:pt x="246463" y="492189"/>
                </a:lnTo>
                <a:lnTo>
                  <a:pt x="240030" y="540003"/>
                </a:lnTo>
                <a:lnTo>
                  <a:pt x="240030" y="960119"/>
                </a:lnTo>
                <a:lnTo>
                  <a:pt x="0" y="960119"/>
                </a:lnTo>
                <a:close/>
              </a:path>
            </a:pathLst>
          </a:custGeom>
          <a:ln w="24384">
            <a:solidFill>
              <a:srgbClr val="582E7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3934720" y="275756"/>
            <a:ext cx="457866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600" b="1" dirty="0" smtClean="0">
                <a:solidFill>
                  <a:srgbClr val="5C127D"/>
                </a:solidFill>
                <a:latin typeface="Arial"/>
                <a:cs typeface="Arial"/>
              </a:rPr>
              <a:t>Ciclo de un proyecto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4845933" y="3248589"/>
            <a:ext cx="3035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 smtClean="0"/>
              <a:t>COHERENCIA</a:t>
            </a:r>
            <a:endParaRPr lang="es-MX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47757" y="1351843"/>
            <a:ext cx="7520309" cy="44353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5215" y="154404"/>
            <a:ext cx="1034539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91304" marR="5080" indent="-4079240">
              <a:lnSpc>
                <a:spcPct val="100000"/>
              </a:lnSpc>
              <a:spcBef>
                <a:spcPts val="100"/>
              </a:spcBef>
            </a:pPr>
            <a:r>
              <a:rPr lang="es-MX" sz="3600" b="1" dirty="0" smtClean="0">
                <a:solidFill>
                  <a:srgbClr val="5C127D"/>
                </a:solidFill>
                <a:latin typeface="Arial"/>
                <a:cs typeface="Arial"/>
              </a:rPr>
              <a:t>Preguntas importantes a responder para la formulación de un proyecto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CuadroTexto 8"/>
          <p:cNvSpPr txBox="1"/>
          <p:nvPr/>
        </p:nvSpPr>
        <p:spPr>
          <a:xfrm>
            <a:off x="1347181" y="5801745"/>
            <a:ext cx="9494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u="heavy" spc="-5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http://www.culturacolima.gob.mx/v2/wp-content/uploads/2011/10/MANUAL- </a:t>
            </a:r>
            <a:r>
              <a:rPr lang="es-MX" sz="1200" spc="-5" dirty="0" smtClean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lang="es-MX" sz="1200" u="heavy" spc="-10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5"/>
              </a:rPr>
              <a:t>COMO-ELABORAR-UN-PROYECTO-CULTURAL-PECDA.pdf</a:t>
            </a:r>
            <a:endParaRPr lang="es-MX" sz="1200" dirty="0" smtClean="0">
              <a:latin typeface="Arial"/>
              <a:cs typeface="Arial"/>
            </a:endParaRPr>
          </a:p>
          <a:p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944" y="411937"/>
            <a:ext cx="5818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5C127D"/>
                </a:solidFill>
                <a:latin typeface="Arial"/>
                <a:cs typeface="Arial"/>
              </a:rPr>
              <a:t>Diferenciador del</a:t>
            </a:r>
            <a:r>
              <a:rPr sz="3600" b="1" spc="-75" dirty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5C127D"/>
                </a:solidFill>
                <a:latin typeface="Arial"/>
                <a:cs typeface="Arial"/>
              </a:rPr>
              <a:t>proyecto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2063" y="1282395"/>
            <a:ext cx="9755505" cy="416588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469900" marR="512445" indent="-457200">
              <a:lnSpc>
                <a:spcPts val="3220"/>
              </a:lnSpc>
              <a:spcBef>
                <a:spcPts val="525"/>
              </a:spcBef>
              <a:buFont typeface="Arial" panose="020B0604020202020204" pitchFamily="34" charset="0"/>
              <a:buChar char="•"/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Antecedentes:</a:t>
            </a:r>
            <a:r>
              <a:rPr sz="3000" b="1" spc="-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ediciones, </a:t>
            </a:r>
            <a:r>
              <a:rPr sz="3000" spc="-5" dirty="0">
                <a:latin typeface="Arial"/>
                <a:cs typeface="Arial"/>
              </a:rPr>
              <a:t>exhibiciones, producciones,  </a:t>
            </a:r>
            <a:r>
              <a:rPr sz="3000" spc="-5" dirty="0" err="1" smtClean="0">
                <a:latin typeface="Arial"/>
                <a:cs typeface="Arial"/>
              </a:rPr>
              <a:t>espectáculos</a:t>
            </a:r>
            <a:r>
              <a:rPr sz="3000" spc="-5" dirty="0">
                <a:latin typeface="Arial"/>
                <a:cs typeface="Arial"/>
              </a:rPr>
              <a:t>, </a:t>
            </a:r>
            <a:r>
              <a:rPr sz="3000" dirty="0">
                <a:latin typeface="Arial"/>
                <a:cs typeface="Arial"/>
              </a:rPr>
              <a:t>proyectos,</a:t>
            </a:r>
            <a:r>
              <a:rPr sz="3000" spc="-120" dirty="0">
                <a:latin typeface="Arial"/>
                <a:cs typeface="Arial"/>
              </a:rPr>
              <a:t> </a:t>
            </a:r>
            <a:r>
              <a:rPr sz="3000" spc="5" dirty="0">
                <a:latin typeface="Arial"/>
                <a:cs typeface="Arial"/>
              </a:rPr>
              <a:t>etc.</a:t>
            </a:r>
            <a:endParaRPr sz="30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605"/>
              </a:spcBef>
              <a:buFont typeface="Arial" panose="020B0604020202020204" pitchFamily="34" charset="0"/>
              <a:buChar char="•"/>
            </a:pPr>
            <a:r>
              <a:rPr sz="3000" b="1" u="heavy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Trayectoria:</a:t>
            </a:r>
            <a:r>
              <a:rPr sz="3000" b="1" spc="-2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del</a:t>
            </a:r>
            <a:r>
              <a:rPr sz="3000" spc="7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postulante.</a:t>
            </a:r>
            <a:endParaRPr sz="3000" dirty="0">
              <a:latin typeface="Arial"/>
              <a:cs typeface="Arial"/>
            </a:endParaRPr>
          </a:p>
          <a:p>
            <a:pPr marL="469900" marR="215265" indent="-457200">
              <a:lnSpc>
                <a:spcPts val="3240"/>
              </a:lnSpc>
              <a:spcBef>
                <a:spcPts val="1055"/>
              </a:spcBef>
              <a:buFont typeface="Arial" panose="020B0604020202020204" pitchFamily="34" charset="0"/>
              <a:buChar char="•"/>
            </a:pPr>
            <a:r>
              <a:rPr sz="30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Cualidades:</a:t>
            </a:r>
            <a:r>
              <a:rPr sz="3000" b="1" spc="-5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único </a:t>
            </a:r>
            <a:r>
              <a:rPr sz="3000" spc="-5" dirty="0">
                <a:latin typeface="Arial"/>
                <a:cs typeface="Arial"/>
              </a:rPr>
              <a:t>festival, </a:t>
            </a:r>
            <a:r>
              <a:rPr sz="3000" dirty="0">
                <a:latin typeface="Arial"/>
                <a:cs typeface="Arial"/>
              </a:rPr>
              <a:t>obra de estreno, aliados,</a:t>
            </a:r>
            <a:r>
              <a:rPr sz="3000" spc="-215" dirty="0">
                <a:latin typeface="Arial"/>
                <a:cs typeface="Arial"/>
              </a:rPr>
              <a:t> </a:t>
            </a:r>
            <a:r>
              <a:rPr sz="3000" dirty="0" err="1" smtClean="0">
                <a:latin typeface="Arial"/>
                <a:cs typeface="Arial"/>
              </a:rPr>
              <a:t>por</a:t>
            </a:r>
            <a:r>
              <a:rPr lang="es-MX" sz="3000" dirty="0" smtClean="0">
                <a:latin typeface="Arial"/>
                <a:cs typeface="Arial"/>
              </a:rPr>
              <a:t> </a:t>
            </a:r>
            <a:r>
              <a:rPr sz="3000" dirty="0" err="1" smtClean="0">
                <a:latin typeface="Arial"/>
                <a:cs typeface="Arial"/>
              </a:rPr>
              <a:t>primera</a:t>
            </a:r>
            <a:r>
              <a:rPr sz="3000" spc="-65" dirty="0" smtClean="0">
                <a:latin typeface="Arial"/>
                <a:cs typeface="Arial"/>
              </a:rPr>
              <a:t> </a:t>
            </a:r>
            <a:r>
              <a:rPr sz="3000" spc="-10" dirty="0" err="1" smtClean="0">
                <a:latin typeface="Arial"/>
                <a:cs typeface="Arial"/>
              </a:rPr>
              <a:t>ve</a:t>
            </a:r>
            <a:r>
              <a:rPr lang="es-MX" sz="3000" spc="-10" dirty="0" smtClean="0">
                <a:latin typeface="Arial"/>
                <a:cs typeface="Arial"/>
              </a:rPr>
              <a:t>z, etc.</a:t>
            </a:r>
            <a:endParaRPr sz="3000" dirty="0">
              <a:latin typeface="Arial"/>
              <a:cs typeface="Arial"/>
            </a:endParaRPr>
          </a:p>
          <a:p>
            <a:pPr marL="469900" marR="5080" indent="-457200">
              <a:lnSpc>
                <a:spcPct val="90000"/>
              </a:lnSpc>
              <a:spcBef>
                <a:spcPts val="940"/>
              </a:spcBef>
              <a:buFont typeface="Arial" panose="020B0604020202020204" pitchFamily="34" charset="0"/>
              <a:buChar char="•"/>
            </a:pPr>
            <a:r>
              <a:rPr sz="30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Impacto:</a:t>
            </a:r>
            <a:r>
              <a:rPr sz="3000" b="1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número de </a:t>
            </a:r>
            <a:r>
              <a:rPr sz="3000" spc="-5" dirty="0">
                <a:latin typeface="Arial"/>
                <a:cs typeface="Arial"/>
              </a:rPr>
              <a:t>espectadores, </a:t>
            </a:r>
            <a:r>
              <a:rPr sz="3000" dirty="0">
                <a:latin typeface="Arial"/>
                <a:cs typeface="Arial"/>
              </a:rPr>
              <a:t>números de</a:t>
            </a:r>
            <a:r>
              <a:rPr sz="3000" spc="-229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espacios  activados, número de canales </a:t>
            </a:r>
            <a:r>
              <a:rPr sz="3000" spc="-5" dirty="0">
                <a:latin typeface="Arial"/>
                <a:cs typeface="Arial"/>
              </a:rPr>
              <a:t>comunicación, </a:t>
            </a:r>
            <a:r>
              <a:rPr sz="3000" spc="5" dirty="0">
                <a:latin typeface="Arial"/>
                <a:cs typeface="Arial"/>
              </a:rPr>
              <a:t>artistas  </a:t>
            </a:r>
            <a:r>
              <a:rPr sz="3000" spc="-5" dirty="0">
                <a:latin typeface="Arial"/>
                <a:cs typeface="Arial"/>
              </a:rPr>
              <a:t>beneficiados, </a:t>
            </a:r>
            <a:r>
              <a:rPr sz="3000" dirty="0">
                <a:latin typeface="Arial"/>
                <a:cs typeface="Arial"/>
              </a:rPr>
              <a:t>número de</a:t>
            </a:r>
            <a:r>
              <a:rPr sz="3000" spc="-155" dirty="0">
                <a:latin typeface="Arial"/>
                <a:cs typeface="Arial"/>
              </a:rPr>
              <a:t> </a:t>
            </a:r>
            <a:r>
              <a:rPr sz="3000" dirty="0" err="1" smtClean="0">
                <a:latin typeface="Arial"/>
                <a:cs typeface="Arial"/>
              </a:rPr>
              <a:t>aliados</a:t>
            </a:r>
            <a:r>
              <a:rPr lang="es-MX" sz="3000" dirty="0" smtClean="0">
                <a:latin typeface="Arial"/>
                <a:cs typeface="Arial"/>
              </a:rPr>
              <a:t>, etc.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2886" y="391109"/>
            <a:ext cx="9305925" cy="106870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90"/>
              </a:spcBef>
            </a:pPr>
            <a:r>
              <a:rPr sz="3600" b="1" spc="-5" dirty="0">
                <a:solidFill>
                  <a:srgbClr val="5C127D"/>
                </a:solidFill>
                <a:latin typeface="Arial"/>
                <a:cs typeface="Arial"/>
              </a:rPr>
              <a:t>Elementos básicos para </a:t>
            </a:r>
            <a:r>
              <a:rPr sz="3600" b="1" dirty="0">
                <a:solidFill>
                  <a:srgbClr val="5C127D"/>
                </a:solidFill>
                <a:latin typeface="Arial"/>
                <a:cs typeface="Arial"/>
              </a:rPr>
              <a:t>la formulación del  </a:t>
            </a:r>
            <a:r>
              <a:rPr sz="3600" b="1" spc="-10" dirty="0">
                <a:solidFill>
                  <a:srgbClr val="5C127D"/>
                </a:solidFill>
                <a:latin typeface="Arial"/>
                <a:cs typeface="Arial"/>
              </a:rPr>
              <a:t>proyecto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27223" y="1506982"/>
            <a:ext cx="5729605" cy="43681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349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Resumen/descripción</a:t>
            </a:r>
          </a:p>
          <a:p>
            <a:pPr marL="241300" indent="-228600">
              <a:lnSpc>
                <a:spcPts val="3385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Fundamentación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ts val="3385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Público/participantes/destinatarios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ts val="3375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1300" indent="-228600">
              <a:lnSpc>
                <a:spcPts val="3375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Plan/metodología/estrategias</a:t>
            </a:r>
          </a:p>
          <a:p>
            <a:pPr marL="241300" indent="-228600">
              <a:lnSpc>
                <a:spcPts val="3385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Actividades</a:t>
            </a:r>
          </a:p>
          <a:p>
            <a:pPr marL="241300" indent="-228600">
              <a:lnSpc>
                <a:spcPts val="3385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Cronograma</a:t>
            </a:r>
          </a:p>
          <a:p>
            <a:pPr marL="241300" indent="-228600">
              <a:lnSpc>
                <a:spcPts val="3385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Presupuesto</a:t>
            </a:r>
          </a:p>
          <a:p>
            <a:pPr marL="241300" indent="-228600">
              <a:lnSpc>
                <a:spcPts val="3385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sz="28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esperados</a:t>
            </a:r>
          </a:p>
          <a:p>
            <a:pPr marL="241300" indent="-228600">
              <a:lnSpc>
                <a:spcPts val="3495"/>
              </a:lnSpc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Arial" panose="020B0604020202020204" pitchFamily="34" charset="0"/>
                <a:cs typeface="Arial" panose="020B0604020202020204" pitchFamily="34" charset="0"/>
              </a:rPr>
              <a:t>Evaluación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8750" y="959358"/>
            <a:ext cx="9752330" cy="4285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5C127D"/>
                </a:solidFill>
                <a:latin typeface="Arial"/>
                <a:cs typeface="Arial"/>
              </a:rPr>
              <a:t>Fundamentación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900" dirty="0">
              <a:latin typeface="Times New Roman"/>
              <a:cs typeface="Times New Roman"/>
            </a:endParaRPr>
          </a:p>
          <a:p>
            <a:pPr marL="181610" indent="-169545">
              <a:lnSpc>
                <a:spcPct val="100000"/>
              </a:lnSpc>
              <a:buSzPct val="97368"/>
              <a:buChar char="•"/>
              <a:tabLst>
                <a:tab pos="182245" algn="l"/>
              </a:tabLst>
            </a:pPr>
            <a:r>
              <a:rPr lang="es-MX" sz="3800" spc="-5" dirty="0" smtClean="0">
                <a:latin typeface="Arial"/>
                <a:cs typeface="Arial"/>
              </a:rPr>
              <a:t> Relación</a:t>
            </a:r>
            <a:r>
              <a:rPr sz="3800" spc="-5" dirty="0" smtClean="0">
                <a:latin typeface="Arial"/>
                <a:cs typeface="Arial"/>
              </a:rPr>
              <a:t> </a:t>
            </a:r>
            <a:r>
              <a:rPr sz="3800" spc="-5" dirty="0">
                <a:latin typeface="Arial"/>
                <a:cs typeface="Arial"/>
              </a:rPr>
              <a:t>con la finalidad del</a:t>
            </a:r>
            <a:r>
              <a:rPr sz="3800" spc="60" dirty="0">
                <a:latin typeface="Arial"/>
                <a:cs typeface="Arial"/>
              </a:rPr>
              <a:t> </a:t>
            </a:r>
            <a:r>
              <a:rPr sz="3800" spc="-5" dirty="0">
                <a:latin typeface="Arial"/>
                <a:cs typeface="Arial"/>
              </a:rPr>
              <a:t>concurso.</a:t>
            </a:r>
            <a:endParaRPr sz="3800" dirty="0">
              <a:latin typeface="Arial"/>
              <a:cs typeface="Arial"/>
            </a:endParaRPr>
          </a:p>
          <a:p>
            <a:pPr marL="181610" indent="-169545">
              <a:lnSpc>
                <a:spcPct val="100000"/>
              </a:lnSpc>
              <a:spcBef>
                <a:spcPts val="555"/>
              </a:spcBef>
              <a:buSzPct val="97368"/>
              <a:buChar char="•"/>
              <a:tabLst>
                <a:tab pos="182245" algn="l"/>
              </a:tabLst>
            </a:pPr>
            <a:r>
              <a:rPr lang="es-MX" sz="3800" spc="-5" dirty="0" smtClean="0">
                <a:latin typeface="Arial"/>
                <a:cs typeface="Arial"/>
              </a:rPr>
              <a:t> </a:t>
            </a:r>
            <a:r>
              <a:rPr sz="3800" spc="-5" dirty="0" err="1" smtClean="0">
                <a:latin typeface="Arial"/>
                <a:cs typeface="Arial"/>
              </a:rPr>
              <a:t>Problema</a:t>
            </a:r>
            <a:r>
              <a:rPr sz="3800" spc="-5" dirty="0" smtClean="0">
                <a:latin typeface="Arial"/>
                <a:cs typeface="Arial"/>
              </a:rPr>
              <a:t> </a:t>
            </a:r>
            <a:r>
              <a:rPr sz="3800" spc="-5" dirty="0">
                <a:latin typeface="Arial"/>
                <a:cs typeface="Arial"/>
              </a:rPr>
              <a:t>que se va a</a:t>
            </a:r>
            <a:r>
              <a:rPr sz="3800" spc="-10" dirty="0">
                <a:latin typeface="Arial"/>
                <a:cs typeface="Arial"/>
              </a:rPr>
              <a:t> </a:t>
            </a:r>
            <a:r>
              <a:rPr sz="3800" spc="-25" dirty="0">
                <a:latin typeface="Arial"/>
                <a:cs typeface="Arial"/>
              </a:rPr>
              <a:t>resolver.</a:t>
            </a:r>
            <a:endParaRPr sz="3800" dirty="0">
              <a:latin typeface="Arial"/>
              <a:cs typeface="Arial"/>
            </a:endParaRPr>
          </a:p>
          <a:p>
            <a:pPr marL="12700" marR="5080">
              <a:lnSpc>
                <a:spcPts val="4100"/>
              </a:lnSpc>
              <a:spcBef>
                <a:spcPts val="1050"/>
              </a:spcBef>
              <a:buSzPct val="97368"/>
              <a:buChar char="•"/>
              <a:tabLst>
                <a:tab pos="182245" algn="l"/>
              </a:tabLst>
            </a:pPr>
            <a:r>
              <a:rPr lang="es-MX" sz="3800" spc="-5" dirty="0" smtClean="0">
                <a:latin typeface="Arial"/>
                <a:cs typeface="Arial"/>
              </a:rPr>
              <a:t> </a:t>
            </a:r>
            <a:r>
              <a:rPr sz="3800" spc="-5" dirty="0" err="1" smtClean="0">
                <a:latin typeface="Arial"/>
                <a:cs typeface="Arial"/>
              </a:rPr>
              <a:t>Motivación</a:t>
            </a:r>
            <a:r>
              <a:rPr sz="3800" spc="-5" dirty="0" smtClean="0">
                <a:latin typeface="Arial"/>
                <a:cs typeface="Arial"/>
              </a:rPr>
              <a:t> </a:t>
            </a:r>
            <a:r>
              <a:rPr sz="3800" spc="-5" dirty="0">
                <a:latin typeface="Arial"/>
                <a:cs typeface="Arial"/>
              </a:rPr>
              <a:t>para abordar algún tema, </a:t>
            </a:r>
            <a:r>
              <a:rPr lang="es-MX" sz="3800" spc="-5" dirty="0" smtClean="0">
                <a:latin typeface="Arial"/>
                <a:cs typeface="Arial"/>
              </a:rPr>
              <a:t>	</a:t>
            </a:r>
            <a:r>
              <a:rPr sz="3800" spc="-5" dirty="0" err="1" smtClean="0">
                <a:latin typeface="Arial"/>
                <a:cs typeface="Arial"/>
              </a:rPr>
              <a:t>género</a:t>
            </a:r>
            <a:r>
              <a:rPr sz="3800" spc="-5" dirty="0" smtClean="0">
                <a:latin typeface="Arial"/>
                <a:cs typeface="Arial"/>
              </a:rPr>
              <a:t>  </a:t>
            </a:r>
            <a:r>
              <a:rPr sz="3800" spc="-5" dirty="0">
                <a:latin typeface="Arial"/>
                <a:cs typeface="Arial"/>
              </a:rPr>
              <a:t>u otro, dejando ver lo que se </a:t>
            </a:r>
            <a:r>
              <a:rPr sz="3800" spc="-5" dirty="0" err="1">
                <a:latin typeface="Arial"/>
                <a:cs typeface="Arial"/>
              </a:rPr>
              <a:t>conoce</a:t>
            </a:r>
            <a:r>
              <a:rPr sz="3800" spc="-5" dirty="0">
                <a:latin typeface="Arial"/>
                <a:cs typeface="Arial"/>
              </a:rPr>
              <a:t> </a:t>
            </a:r>
            <a:r>
              <a:rPr lang="es-MX" sz="3800" spc="-5" dirty="0" smtClean="0">
                <a:latin typeface="Arial"/>
                <a:cs typeface="Arial"/>
              </a:rPr>
              <a:t>	</a:t>
            </a:r>
            <a:r>
              <a:rPr sz="3800" spc="-5" dirty="0" smtClean="0">
                <a:latin typeface="Arial"/>
                <a:cs typeface="Arial"/>
              </a:rPr>
              <a:t>de</a:t>
            </a:r>
            <a:r>
              <a:rPr sz="3800" spc="10" dirty="0" smtClean="0">
                <a:latin typeface="Arial"/>
                <a:cs typeface="Arial"/>
              </a:rPr>
              <a:t> </a:t>
            </a:r>
            <a:r>
              <a:rPr sz="3800" spc="-5" dirty="0">
                <a:latin typeface="Arial"/>
                <a:cs typeface="Arial"/>
              </a:rPr>
              <a:t>ellos.</a:t>
            </a:r>
            <a:endParaRPr sz="38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1938" y="989787"/>
            <a:ext cx="830966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 err="1" smtClean="0">
                <a:solidFill>
                  <a:srgbClr val="5C127D"/>
                </a:solidFill>
                <a:latin typeface="Arial"/>
                <a:cs typeface="Arial"/>
              </a:rPr>
              <a:t>Público</a:t>
            </a:r>
            <a:r>
              <a:rPr lang="es-MX"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/</a:t>
            </a:r>
            <a:r>
              <a:rPr lang="es-MX"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 P</a:t>
            </a:r>
            <a:r>
              <a:rPr sz="3600" b="1" spc="-5" dirty="0" err="1" smtClean="0">
                <a:solidFill>
                  <a:srgbClr val="5C127D"/>
                </a:solidFill>
                <a:latin typeface="Arial"/>
                <a:cs typeface="Arial"/>
              </a:rPr>
              <a:t>articipantes</a:t>
            </a:r>
            <a:r>
              <a:rPr lang="es-MX"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/</a:t>
            </a:r>
            <a:r>
              <a:rPr lang="es-MX"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 D</a:t>
            </a:r>
            <a:r>
              <a:rPr sz="3600" b="1" spc="-5" dirty="0" err="1" smtClean="0">
                <a:solidFill>
                  <a:srgbClr val="5C127D"/>
                </a:solidFill>
                <a:latin typeface="Arial"/>
                <a:cs typeface="Arial"/>
              </a:rPr>
              <a:t>estinatario</a:t>
            </a:r>
            <a:r>
              <a:rPr lang="es-MX"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5708" y="2136318"/>
            <a:ext cx="8493125" cy="17214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705"/>
              </a:spcBef>
              <a:buChar char="•"/>
              <a:tabLst>
                <a:tab pos="469900" algn="l"/>
                <a:tab pos="470534" algn="l"/>
              </a:tabLst>
            </a:pPr>
            <a:r>
              <a:rPr sz="3200" spc="-10" dirty="0">
                <a:latin typeface="Arial"/>
                <a:cs typeface="Arial"/>
              </a:rPr>
              <a:t>Deben </a:t>
            </a:r>
            <a:r>
              <a:rPr sz="3200" spc="-5" dirty="0">
                <a:latin typeface="Arial"/>
                <a:cs typeface="Arial"/>
              </a:rPr>
              <a:t>tener características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comunes.</a:t>
            </a:r>
            <a:endParaRPr sz="3200" dirty="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00"/>
              </a:spcBef>
              <a:buChar char="•"/>
              <a:tabLst>
                <a:tab pos="469900" algn="l"/>
                <a:tab pos="470534" algn="l"/>
              </a:tabLst>
            </a:pPr>
            <a:r>
              <a:rPr sz="3200" spc="-5" dirty="0">
                <a:latin typeface="Arial"/>
                <a:cs typeface="Arial"/>
              </a:rPr>
              <a:t>Pueden ser varios pero deben jerarquizarse.</a:t>
            </a:r>
            <a:endParaRPr sz="3200" dirty="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25"/>
              </a:spcBef>
              <a:buChar char="•"/>
              <a:tabLst>
                <a:tab pos="469900" algn="l"/>
                <a:tab pos="470534" algn="l"/>
              </a:tabLst>
            </a:pPr>
            <a:r>
              <a:rPr sz="3200" spc="-10" dirty="0">
                <a:latin typeface="Arial"/>
                <a:cs typeface="Arial"/>
              </a:rPr>
              <a:t>Debe </a:t>
            </a:r>
            <a:r>
              <a:rPr sz="3200" spc="-5" dirty="0">
                <a:latin typeface="Arial"/>
                <a:cs typeface="Arial"/>
              </a:rPr>
              <a:t>justificarse su elección.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9719" y="438081"/>
            <a:ext cx="21031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5C127D"/>
                </a:solidFill>
                <a:latin typeface="Arial"/>
                <a:cs typeface="Arial"/>
              </a:rPr>
              <a:t>Objetivos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1401902"/>
            <a:ext cx="11658600" cy="4336444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1022350">
              <a:lnSpc>
                <a:spcPts val="3070"/>
              </a:lnSpc>
              <a:spcBef>
                <a:spcPts val="835"/>
              </a:spcBef>
              <a:buSzPct val="96875"/>
              <a:buChar char="•"/>
              <a:tabLst>
                <a:tab pos="156210" algn="l"/>
              </a:tabLst>
            </a:pPr>
            <a:r>
              <a:rPr lang="es-MX" sz="3200" spc="-5" dirty="0" smtClean="0">
                <a:latin typeface="Arial"/>
                <a:cs typeface="Arial"/>
              </a:rPr>
              <a:t> </a:t>
            </a:r>
            <a:r>
              <a:rPr sz="3200" spc="-5" dirty="0" smtClean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relacionan a los objetivos de la </a:t>
            </a:r>
            <a:r>
              <a:rPr sz="3200" spc="-5" dirty="0" err="1" smtClean="0">
                <a:latin typeface="Arial"/>
                <a:cs typeface="Arial"/>
              </a:rPr>
              <a:t>institución</a:t>
            </a:r>
            <a:r>
              <a:rPr lang="es-MX" sz="3200" spc="-85" dirty="0">
                <a:latin typeface="Arial"/>
                <a:cs typeface="Arial"/>
              </a:rPr>
              <a:t> </a:t>
            </a:r>
            <a:r>
              <a:rPr sz="3200" spc="-5" dirty="0" smtClean="0">
                <a:latin typeface="Arial"/>
                <a:cs typeface="Arial"/>
              </a:rPr>
              <a:t>o  </a:t>
            </a:r>
            <a:r>
              <a:rPr sz="3200" spc="-5" dirty="0">
                <a:latin typeface="Arial"/>
                <a:cs typeface="Arial"/>
              </a:rPr>
              <a:t>persona </a:t>
            </a:r>
            <a:r>
              <a:rPr lang="es-MX" sz="3200" spc="-5" dirty="0" smtClean="0">
                <a:latin typeface="Arial"/>
                <a:cs typeface="Arial"/>
              </a:rPr>
              <a:t>	</a:t>
            </a:r>
            <a:r>
              <a:rPr sz="3200" spc="-5" dirty="0" err="1" smtClean="0">
                <a:latin typeface="Arial"/>
                <a:cs typeface="Arial"/>
              </a:rPr>
              <a:t>que</a:t>
            </a:r>
            <a:r>
              <a:rPr sz="3200" spc="-10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postula.</a:t>
            </a:r>
            <a:endParaRPr sz="3200" dirty="0">
              <a:latin typeface="Arial"/>
              <a:cs typeface="Arial"/>
            </a:endParaRPr>
          </a:p>
          <a:p>
            <a:pPr marL="155575" indent="-143510">
              <a:lnSpc>
                <a:spcPct val="100000"/>
              </a:lnSpc>
              <a:spcBef>
                <a:spcPts val="250"/>
              </a:spcBef>
              <a:buSzPct val="96875"/>
              <a:buChar char="•"/>
              <a:tabLst>
                <a:tab pos="156210" algn="l"/>
              </a:tabLst>
            </a:pPr>
            <a:r>
              <a:rPr lang="es-MX" sz="3200" spc="-10" dirty="0" smtClean="0">
                <a:latin typeface="Arial"/>
                <a:cs typeface="Arial"/>
              </a:rPr>
              <a:t> </a:t>
            </a:r>
            <a:r>
              <a:rPr sz="3200" spc="-10" dirty="0" smtClean="0">
                <a:latin typeface="Arial"/>
                <a:cs typeface="Arial"/>
              </a:rPr>
              <a:t>Se </a:t>
            </a:r>
            <a:r>
              <a:rPr sz="3200" spc="-5" dirty="0">
                <a:latin typeface="Arial"/>
                <a:cs typeface="Arial"/>
              </a:rPr>
              <a:t>relacionan con la finalidad del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concurso.</a:t>
            </a:r>
            <a:endParaRPr sz="3200" dirty="0">
              <a:latin typeface="Arial"/>
              <a:cs typeface="Arial"/>
            </a:endParaRPr>
          </a:p>
          <a:p>
            <a:pPr marL="12700" marR="5080">
              <a:lnSpc>
                <a:spcPts val="3070"/>
              </a:lnSpc>
              <a:spcBef>
                <a:spcPts val="985"/>
              </a:spcBef>
              <a:buSzPct val="96875"/>
              <a:buChar char="•"/>
              <a:tabLst>
                <a:tab pos="156210" algn="l"/>
                <a:tab pos="857250" algn="l"/>
                <a:tab pos="2936240" algn="l"/>
                <a:tab pos="3362960" algn="l"/>
                <a:tab pos="4088765" algn="l"/>
                <a:tab pos="6165215" algn="l"/>
                <a:tab pos="8265159" algn="l"/>
                <a:tab pos="9146540" algn="l"/>
              </a:tabLst>
            </a:pPr>
            <a:r>
              <a:rPr lang="es-MX" sz="3200" dirty="0" smtClean="0">
                <a:latin typeface="Arial"/>
                <a:cs typeface="Arial"/>
              </a:rPr>
              <a:t> </a:t>
            </a:r>
            <a:r>
              <a:rPr sz="3200" dirty="0" smtClean="0">
                <a:latin typeface="Arial"/>
                <a:cs typeface="Arial"/>
              </a:rPr>
              <a:t>S</a:t>
            </a:r>
            <a:r>
              <a:rPr sz="3200" spc="-5" dirty="0" smtClean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" dirty="0">
                <a:latin typeface="Arial"/>
                <a:cs typeface="Arial"/>
              </a:rPr>
              <a:t>rela</a:t>
            </a:r>
            <a:r>
              <a:rPr sz="3200" dirty="0">
                <a:latin typeface="Arial"/>
                <a:cs typeface="Arial"/>
              </a:rPr>
              <a:t>ci</a:t>
            </a:r>
            <a:r>
              <a:rPr sz="3200" spc="-5" dirty="0">
                <a:latin typeface="Arial"/>
                <a:cs typeface="Arial"/>
              </a:rPr>
              <a:t>onan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" dirty="0">
                <a:latin typeface="Arial"/>
                <a:cs typeface="Arial"/>
              </a:rPr>
              <a:t>a</a:t>
            </a:r>
            <a:r>
              <a:rPr sz="3200" dirty="0">
                <a:latin typeface="Arial"/>
                <a:cs typeface="Arial"/>
              </a:rPr>
              <a:t>	l</a:t>
            </a:r>
            <a:r>
              <a:rPr sz="3200" spc="-5" dirty="0">
                <a:latin typeface="Arial"/>
                <a:cs typeface="Arial"/>
              </a:rPr>
              <a:t>os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" dirty="0">
                <a:latin typeface="Arial"/>
                <a:cs typeface="Arial"/>
              </a:rPr>
              <a:t>resu</a:t>
            </a:r>
            <a:r>
              <a:rPr sz="320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tados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perados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" dirty="0">
                <a:latin typeface="Arial"/>
                <a:cs typeface="Arial"/>
              </a:rPr>
              <a:t>que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5" dirty="0" smtClean="0">
                <a:latin typeface="Arial"/>
                <a:cs typeface="Arial"/>
              </a:rPr>
              <a:t>se</a:t>
            </a:r>
            <a:r>
              <a:rPr lang="es-MX" sz="3200" spc="5" dirty="0" smtClean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pusieron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lang="es-MX" sz="3200" spc="-5" dirty="0" smtClean="0">
                <a:latin typeface="Arial"/>
                <a:cs typeface="Arial"/>
              </a:rPr>
              <a:t>	</a:t>
            </a:r>
            <a:r>
              <a:rPr sz="3200" spc="-10" dirty="0" smtClean="0">
                <a:latin typeface="Arial"/>
                <a:cs typeface="Arial"/>
              </a:rPr>
              <a:t>en </a:t>
            </a:r>
            <a:r>
              <a:rPr sz="3200" dirty="0">
                <a:latin typeface="Arial"/>
                <a:cs typeface="Arial"/>
              </a:rPr>
              <a:t>la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fundamentación.</a:t>
            </a:r>
            <a:endParaRPr sz="3200" dirty="0">
              <a:latin typeface="Arial"/>
              <a:cs typeface="Arial"/>
            </a:endParaRPr>
          </a:p>
          <a:p>
            <a:pPr marL="155575" indent="-143510">
              <a:lnSpc>
                <a:spcPct val="100000"/>
              </a:lnSpc>
              <a:spcBef>
                <a:spcPts val="270"/>
              </a:spcBef>
              <a:buSzPct val="96875"/>
              <a:buChar char="•"/>
              <a:tabLst>
                <a:tab pos="156210" algn="l"/>
              </a:tabLst>
            </a:pPr>
            <a:r>
              <a:rPr lang="es-MX" sz="3200" spc="-5" dirty="0" smtClean="0">
                <a:latin typeface="Arial"/>
                <a:cs typeface="Arial"/>
              </a:rPr>
              <a:t> </a:t>
            </a:r>
            <a:r>
              <a:rPr sz="3200" spc="-5" dirty="0" smtClean="0">
                <a:latin typeface="Arial"/>
                <a:cs typeface="Arial"/>
              </a:rPr>
              <a:t>Son </a:t>
            </a:r>
            <a:r>
              <a:rPr sz="3200" spc="-5" dirty="0">
                <a:latin typeface="Arial"/>
                <a:cs typeface="Arial"/>
              </a:rPr>
              <a:t>precisos y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concretos.</a:t>
            </a:r>
          </a:p>
          <a:p>
            <a:pPr marL="12700" marR="985519">
              <a:lnSpc>
                <a:spcPts val="3070"/>
              </a:lnSpc>
              <a:spcBef>
                <a:spcPts val="965"/>
              </a:spcBef>
              <a:buSzPct val="96875"/>
              <a:buChar char="•"/>
              <a:tabLst>
                <a:tab pos="156210" algn="l"/>
              </a:tabLst>
            </a:pPr>
            <a:r>
              <a:rPr lang="es-MX" sz="3200" spc="-5" dirty="0" smtClean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Empiezan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usualmente por un </a:t>
            </a:r>
            <a:r>
              <a:rPr sz="3200" spc="-5" dirty="0" err="1">
                <a:latin typeface="Arial"/>
                <a:cs typeface="Arial"/>
              </a:rPr>
              <a:t>verbo</a:t>
            </a:r>
            <a:r>
              <a:rPr sz="3200" spc="-5" dirty="0" smtClean="0">
                <a:latin typeface="Arial"/>
                <a:cs typeface="Arial"/>
              </a:rPr>
              <a:t>:</a:t>
            </a:r>
            <a:endParaRPr lang="es-MX" sz="3200" spc="-5" dirty="0" smtClean="0">
              <a:latin typeface="Arial"/>
              <a:cs typeface="Arial"/>
            </a:endParaRPr>
          </a:p>
          <a:p>
            <a:pPr marL="12700" marR="985519">
              <a:lnSpc>
                <a:spcPts val="3070"/>
              </a:lnSpc>
              <a:spcBef>
                <a:spcPts val="965"/>
              </a:spcBef>
              <a:buSzPct val="96875"/>
              <a:tabLst>
                <a:tab pos="156210" algn="l"/>
              </a:tabLst>
            </a:pPr>
            <a:r>
              <a:rPr lang="es-MX" sz="3200" spc="-5" dirty="0">
                <a:latin typeface="Arial"/>
                <a:cs typeface="Arial"/>
              </a:rPr>
              <a:t>		</a:t>
            </a:r>
            <a:r>
              <a:rPr lang="es-MX" sz="3200" spc="-5" dirty="0" smtClean="0">
                <a:latin typeface="Arial"/>
                <a:cs typeface="Arial"/>
              </a:rPr>
              <a:t>	</a:t>
            </a:r>
            <a:r>
              <a:rPr lang="es-MX" sz="3200" spc="-25" dirty="0" smtClean="0">
                <a:latin typeface="Arial"/>
                <a:cs typeface="Arial"/>
              </a:rPr>
              <a:t>P</a:t>
            </a:r>
            <a:r>
              <a:rPr sz="3200" spc="-25" dirty="0" err="1" smtClean="0">
                <a:latin typeface="Arial"/>
                <a:cs typeface="Arial"/>
              </a:rPr>
              <a:t>romover</a:t>
            </a:r>
            <a:r>
              <a:rPr lang="es-MX" sz="3200" spc="-25" dirty="0">
                <a:latin typeface="Arial"/>
                <a:cs typeface="Arial"/>
              </a:rPr>
              <a:t> </a:t>
            </a:r>
            <a:r>
              <a:rPr lang="es-MX" sz="3200" spc="-25" dirty="0" smtClean="0">
                <a:latin typeface="Arial"/>
                <a:cs typeface="Arial"/>
              </a:rPr>
              <a:t>/</a:t>
            </a:r>
            <a:r>
              <a:rPr sz="3200" spc="-25" dirty="0" smtClean="0">
                <a:latin typeface="Arial"/>
                <a:cs typeface="Arial"/>
              </a:rPr>
              <a:t> </a:t>
            </a:r>
            <a:r>
              <a:rPr lang="es-MX" sz="3200" spc="-20" dirty="0">
                <a:latin typeface="Arial"/>
                <a:cs typeface="Arial"/>
              </a:rPr>
              <a:t>F</a:t>
            </a:r>
            <a:r>
              <a:rPr sz="3200" spc="-20" dirty="0" err="1" smtClean="0">
                <a:latin typeface="Arial"/>
                <a:cs typeface="Arial"/>
              </a:rPr>
              <a:t>ortalecer</a:t>
            </a:r>
            <a:r>
              <a:rPr lang="es-MX" sz="3200" spc="-20" dirty="0">
                <a:latin typeface="Arial"/>
                <a:cs typeface="Arial"/>
              </a:rPr>
              <a:t> </a:t>
            </a:r>
            <a:r>
              <a:rPr lang="es-MX" sz="3200" spc="-20" dirty="0" smtClean="0">
                <a:latin typeface="Arial"/>
                <a:cs typeface="Arial"/>
              </a:rPr>
              <a:t>/</a:t>
            </a:r>
            <a:r>
              <a:rPr sz="3200" spc="-20" dirty="0" smtClean="0">
                <a:latin typeface="Arial"/>
                <a:cs typeface="Arial"/>
              </a:rPr>
              <a:t> </a:t>
            </a:r>
            <a:r>
              <a:rPr lang="es-MX" sz="3200" spc="-30" dirty="0">
                <a:latin typeface="Arial"/>
                <a:cs typeface="Arial"/>
              </a:rPr>
              <a:t>G</a:t>
            </a:r>
            <a:r>
              <a:rPr sz="3200" spc="-30" dirty="0" err="1" smtClean="0">
                <a:latin typeface="Arial"/>
                <a:cs typeface="Arial"/>
              </a:rPr>
              <a:t>enerar</a:t>
            </a:r>
            <a:r>
              <a:rPr lang="es-MX" sz="3200" spc="-30" dirty="0">
                <a:latin typeface="Arial"/>
                <a:cs typeface="Arial"/>
              </a:rPr>
              <a:t> </a:t>
            </a:r>
            <a:r>
              <a:rPr lang="es-MX" sz="3200" spc="-30" dirty="0" smtClean="0">
                <a:latin typeface="Arial"/>
                <a:cs typeface="Arial"/>
              </a:rPr>
              <a:t>/</a:t>
            </a:r>
            <a:r>
              <a:rPr sz="3200" spc="-30" dirty="0" smtClean="0">
                <a:latin typeface="Arial"/>
                <a:cs typeface="Arial"/>
              </a:rPr>
              <a:t> </a:t>
            </a:r>
            <a:r>
              <a:rPr lang="es-MX" sz="3200" spc="-25" dirty="0">
                <a:latin typeface="Arial"/>
                <a:cs typeface="Arial"/>
              </a:rPr>
              <a:t>A</a:t>
            </a:r>
            <a:r>
              <a:rPr sz="3200" spc="-25" dirty="0" err="1" smtClean="0">
                <a:latin typeface="Arial"/>
                <a:cs typeface="Arial"/>
              </a:rPr>
              <a:t>mpliar</a:t>
            </a:r>
            <a:r>
              <a:rPr lang="es-MX" sz="3200" spc="-25" dirty="0">
                <a:latin typeface="Arial"/>
                <a:cs typeface="Arial"/>
              </a:rPr>
              <a:t> </a:t>
            </a:r>
            <a:r>
              <a:rPr lang="es-MX" sz="3200" spc="-25" dirty="0" smtClean="0">
                <a:latin typeface="Arial"/>
                <a:cs typeface="Arial"/>
              </a:rPr>
              <a:t>/</a:t>
            </a:r>
            <a:r>
              <a:rPr sz="3200" spc="-15" dirty="0" smtClean="0">
                <a:latin typeface="Arial"/>
                <a:cs typeface="Arial"/>
              </a:rPr>
              <a:t> </a:t>
            </a:r>
            <a:r>
              <a:rPr lang="es-MX" sz="3200" spc="-15" dirty="0" smtClean="0">
                <a:latin typeface="Arial"/>
                <a:cs typeface="Arial"/>
              </a:rPr>
              <a:t>				</a:t>
            </a:r>
            <a:r>
              <a:rPr lang="es-MX" sz="3200" spc="-5" dirty="0" smtClean="0">
                <a:latin typeface="Arial"/>
                <a:cs typeface="Arial"/>
              </a:rPr>
              <a:t>E</a:t>
            </a:r>
            <a:r>
              <a:rPr sz="3200" spc="-5" dirty="0" err="1" smtClean="0">
                <a:latin typeface="Arial"/>
                <a:cs typeface="Arial"/>
              </a:rPr>
              <a:t>stimula</a:t>
            </a:r>
            <a:r>
              <a:rPr lang="es-MX" sz="3200" spc="-5" dirty="0" smtClean="0">
                <a:latin typeface="Arial"/>
                <a:cs typeface="Arial"/>
              </a:rPr>
              <a:t>r / otros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5547" y="688340"/>
            <a:ext cx="10355453" cy="45756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Plan</a:t>
            </a:r>
            <a:r>
              <a:rPr lang="es-MX"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/</a:t>
            </a:r>
            <a:r>
              <a:rPr lang="es-MX"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lang="es-MX" sz="3600" b="1" spc="-5" dirty="0">
                <a:solidFill>
                  <a:srgbClr val="5C127D"/>
                </a:solidFill>
                <a:latin typeface="Arial"/>
                <a:cs typeface="Arial"/>
              </a:rPr>
              <a:t>M</a:t>
            </a:r>
            <a:r>
              <a:rPr sz="3600" b="1" spc="-5" dirty="0" err="1" smtClean="0">
                <a:solidFill>
                  <a:srgbClr val="5C127D"/>
                </a:solidFill>
                <a:latin typeface="Arial"/>
                <a:cs typeface="Arial"/>
              </a:rPr>
              <a:t>etodología</a:t>
            </a:r>
            <a:r>
              <a:rPr lang="es-MX"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/</a:t>
            </a:r>
            <a:r>
              <a:rPr lang="es-MX" sz="3600" b="1" spc="-5" dirty="0" smtClean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lang="es-MX" sz="3600" b="1" spc="-5" dirty="0">
                <a:solidFill>
                  <a:srgbClr val="5C127D"/>
                </a:solidFill>
                <a:latin typeface="Arial"/>
                <a:cs typeface="Arial"/>
              </a:rPr>
              <a:t>E</a:t>
            </a:r>
            <a:r>
              <a:rPr sz="3600" b="1" spc="-5" dirty="0" err="1" smtClean="0">
                <a:solidFill>
                  <a:srgbClr val="5C127D"/>
                </a:solidFill>
                <a:latin typeface="Arial"/>
                <a:cs typeface="Arial"/>
              </a:rPr>
              <a:t>strategia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450" dirty="0">
              <a:latin typeface="Times New Roman"/>
              <a:cs typeface="Times New Roman"/>
            </a:endParaRPr>
          </a:p>
          <a:p>
            <a:pPr marL="375285" marR="706120" indent="-363220">
              <a:lnSpc>
                <a:spcPct val="100000"/>
              </a:lnSpc>
              <a:spcBef>
                <a:spcPts val="5"/>
              </a:spcBef>
              <a:buChar char="•"/>
              <a:tabLst>
                <a:tab pos="375285" algn="l"/>
                <a:tab pos="375920" algn="l"/>
              </a:tabLst>
            </a:pPr>
            <a:r>
              <a:rPr sz="3600" spc="-5" dirty="0">
                <a:latin typeface="Arial"/>
                <a:cs typeface="Arial"/>
              </a:rPr>
              <a:t>Perfil </a:t>
            </a:r>
            <a:r>
              <a:rPr sz="3600" spc="-10" dirty="0">
                <a:latin typeface="Arial"/>
                <a:cs typeface="Arial"/>
              </a:rPr>
              <a:t>del </a:t>
            </a:r>
            <a:r>
              <a:rPr sz="3600" spc="-5" dirty="0">
                <a:latin typeface="Arial"/>
                <a:cs typeface="Arial"/>
              </a:rPr>
              <a:t>festival, </a:t>
            </a:r>
            <a:r>
              <a:rPr sz="3600" spc="-15" dirty="0" err="1">
                <a:latin typeface="Arial"/>
                <a:cs typeface="Arial"/>
              </a:rPr>
              <a:t>exhibición</a:t>
            </a:r>
            <a:r>
              <a:rPr sz="3600" spc="-15" dirty="0" smtClean="0">
                <a:latin typeface="Arial"/>
                <a:cs typeface="Arial"/>
              </a:rPr>
              <a:t>, </a:t>
            </a:r>
            <a:r>
              <a:rPr sz="3600" spc="-10" dirty="0">
                <a:latin typeface="Arial"/>
                <a:cs typeface="Arial"/>
              </a:rPr>
              <a:t>circulación, </a:t>
            </a:r>
            <a:r>
              <a:rPr sz="3600" spc="-15" dirty="0">
                <a:latin typeface="Arial"/>
                <a:cs typeface="Arial"/>
              </a:rPr>
              <a:t>proyecto </a:t>
            </a:r>
            <a:r>
              <a:rPr sz="3600" spc="-10" dirty="0">
                <a:latin typeface="Arial"/>
                <a:cs typeface="Arial"/>
              </a:rPr>
              <a:t>de desarrollo,  </a:t>
            </a:r>
            <a:r>
              <a:rPr sz="3600" spc="-10" dirty="0" err="1" smtClean="0">
                <a:latin typeface="Arial"/>
                <a:cs typeface="Arial"/>
              </a:rPr>
              <a:t>prevención</a:t>
            </a:r>
            <a:r>
              <a:rPr sz="3600" spc="-10" dirty="0">
                <a:latin typeface="Arial"/>
                <a:cs typeface="Arial"/>
              </a:rPr>
              <a:t>, </a:t>
            </a:r>
            <a:r>
              <a:rPr sz="3600" spc="-5" dirty="0" err="1" smtClean="0">
                <a:latin typeface="Arial"/>
                <a:cs typeface="Arial"/>
              </a:rPr>
              <a:t>fortalecimient</a:t>
            </a:r>
            <a:r>
              <a:rPr lang="es-MX" sz="3600" spc="-5" dirty="0" smtClean="0">
                <a:latin typeface="Arial"/>
                <a:cs typeface="Arial"/>
              </a:rPr>
              <a:t>o</a:t>
            </a:r>
            <a:r>
              <a:rPr sz="3600" spc="-5" dirty="0" smtClean="0">
                <a:latin typeface="Arial"/>
                <a:cs typeface="Arial"/>
              </a:rPr>
              <a:t>,</a:t>
            </a:r>
            <a:r>
              <a:rPr sz="3600" spc="70" dirty="0" smtClean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etc.</a:t>
            </a:r>
            <a:endParaRPr sz="3600" dirty="0">
              <a:latin typeface="Arial"/>
              <a:cs typeface="Arial"/>
            </a:endParaRPr>
          </a:p>
          <a:p>
            <a:pPr marL="426720" indent="-414655">
              <a:lnSpc>
                <a:spcPct val="100000"/>
              </a:lnSpc>
              <a:spcBef>
                <a:spcPts val="5"/>
              </a:spcBef>
              <a:buChar char="•"/>
              <a:tabLst>
                <a:tab pos="426720" algn="l"/>
                <a:tab pos="427355" algn="l"/>
              </a:tabLst>
            </a:pPr>
            <a:r>
              <a:rPr sz="3600" spc="-10" dirty="0">
                <a:latin typeface="Arial"/>
                <a:cs typeface="Arial"/>
              </a:rPr>
              <a:t>Metodología.</a:t>
            </a:r>
            <a:endParaRPr sz="3600" dirty="0">
              <a:latin typeface="Arial"/>
              <a:cs typeface="Arial"/>
            </a:endParaRPr>
          </a:p>
          <a:p>
            <a:pPr marL="375285" marR="5080" indent="-363220">
              <a:lnSpc>
                <a:spcPct val="100000"/>
              </a:lnSpc>
              <a:spcBef>
                <a:spcPts val="5"/>
              </a:spcBef>
              <a:buChar char="•"/>
              <a:tabLst>
                <a:tab pos="375285" algn="l"/>
                <a:tab pos="375920" algn="l"/>
                <a:tab pos="1490980" algn="l"/>
                <a:tab pos="2204720" algn="l"/>
                <a:tab pos="4112895" algn="l"/>
                <a:tab pos="6683375" algn="l"/>
              </a:tabLst>
            </a:pPr>
            <a:r>
              <a:rPr sz="3600" spc="-5" dirty="0">
                <a:latin typeface="Arial"/>
                <a:cs typeface="Arial"/>
              </a:rPr>
              <a:t>Pl</a:t>
            </a:r>
            <a:r>
              <a:rPr sz="3600" spc="-25" dirty="0">
                <a:latin typeface="Arial"/>
                <a:cs typeface="Arial"/>
              </a:rPr>
              <a:t>a</a:t>
            </a:r>
            <a:r>
              <a:rPr sz="3600" spc="-5" dirty="0">
                <a:latin typeface="Arial"/>
                <a:cs typeface="Arial"/>
              </a:rPr>
              <a:t>n</a:t>
            </a:r>
            <a:r>
              <a:rPr sz="3600" dirty="0">
                <a:latin typeface="Arial"/>
                <a:cs typeface="Arial"/>
              </a:rPr>
              <a:t>	</a:t>
            </a:r>
            <a:r>
              <a:rPr sz="3600" spc="5" dirty="0">
                <a:latin typeface="Arial"/>
                <a:cs typeface="Arial"/>
              </a:rPr>
              <a:t>d</a:t>
            </a:r>
            <a:r>
              <a:rPr sz="3600" spc="-5" dirty="0">
                <a:latin typeface="Arial"/>
                <a:cs typeface="Arial"/>
              </a:rPr>
              <a:t>e</a:t>
            </a:r>
            <a:r>
              <a:rPr sz="3600" dirty="0">
                <a:latin typeface="Arial"/>
                <a:cs typeface="Arial"/>
              </a:rPr>
              <a:t>	</a:t>
            </a:r>
            <a:r>
              <a:rPr sz="3600" spc="-5" dirty="0">
                <a:latin typeface="Arial"/>
                <a:cs typeface="Arial"/>
              </a:rPr>
              <a:t>d</a:t>
            </a:r>
            <a:r>
              <a:rPr sz="3600" spc="-25" dirty="0">
                <a:latin typeface="Arial"/>
                <a:cs typeface="Arial"/>
              </a:rPr>
              <a:t>i</a:t>
            </a:r>
            <a:r>
              <a:rPr sz="3600" dirty="0">
                <a:latin typeface="Arial"/>
                <a:cs typeface="Arial"/>
              </a:rPr>
              <a:t>fu</a:t>
            </a:r>
            <a:r>
              <a:rPr sz="3600" spc="15" dirty="0">
                <a:latin typeface="Arial"/>
                <a:cs typeface="Arial"/>
              </a:rPr>
              <a:t>s</a:t>
            </a:r>
            <a:r>
              <a:rPr sz="3600" spc="5" dirty="0">
                <a:latin typeface="Arial"/>
                <a:cs typeface="Arial"/>
              </a:rPr>
              <a:t>i</a:t>
            </a:r>
            <a:r>
              <a:rPr sz="3600" spc="-5" dirty="0">
                <a:latin typeface="Arial"/>
                <a:cs typeface="Arial"/>
              </a:rPr>
              <a:t>ó</a:t>
            </a:r>
            <a:r>
              <a:rPr sz="3600" spc="-25" dirty="0">
                <a:latin typeface="Arial"/>
                <a:cs typeface="Arial"/>
              </a:rPr>
              <a:t>n</a:t>
            </a:r>
            <a:r>
              <a:rPr sz="3600" dirty="0">
                <a:latin typeface="Arial"/>
                <a:cs typeface="Arial"/>
              </a:rPr>
              <a:t>,	</a:t>
            </a:r>
            <a:r>
              <a:rPr sz="3600" spc="-5" dirty="0">
                <a:latin typeface="Arial"/>
                <a:cs typeface="Arial"/>
              </a:rPr>
              <a:t>estrategia</a:t>
            </a:r>
            <a:r>
              <a:rPr sz="3600" spc="15" dirty="0">
                <a:latin typeface="Arial"/>
                <a:cs typeface="Arial"/>
              </a:rPr>
              <a:t>s</a:t>
            </a:r>
            <a:r>
              <a:rPr sz="3600" dirty="0">
                <a:latin typeface="Arial"/>
                <a:cs typeface="Arial"/>
              </a:rPr>
              <a:t>,	</a:t>
            </a:r>
            <a:r>
              <a:rPr sz="3600" spc="-5" dirty="0">
                <a:latin typeface="Arial"/>
                <a:cs typeface="Arial"/>
              </a:rPr>
              <a:t>p</a:t>
            </a:r>
            <a:r>
              <a:rPr sz="3600" spc="-25" dirty="0">
                <a:latin typeface="Arial"/>
                <a:cs typeface="Arial"/>
              </a:rPr>
              <a:t>o</a:t>
            </a:r>
            <a:r>
              <a:rPr sz="3600" spc="-5" dirty="0">
                <a:latin typeface="Arial"/>
                <a:cs typeface="Arial"/>
              </a:rPr>
              <a:t>lítica  </a:t>
            </a:r>
            <a:r>
              <a:rPr sz="3600" spc="-10" dirty="0">
                <a:latin typeface="Arial"/>
                <a:cs typeface="Arial"/>
              </a:rPr>
              <a:t>de precios, promociones,</a:t>
            </a:r>
            <a:r>
              <a:rPr sz="3600" spc="110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etc.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7944" y="411937"/>
            <a:ext cx="743305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5C127D"/>
                </a:solidFill>
                <a:latin typeface="Arial"/>
                <a:cs typeface="Arial"/>
              </a:rPr>
              <a:t>Actividades </a:t>
            </a:r>
            <a:r>
              <a:rPr sz="3600" b="1" dirty="0">
                <a:solidFill>
                  <a:srgbClr val="5C127D"/>
                </a:solidFill>
                <a:latin typeface="Arial"/>
                <a:cs typeface="Arial"/>
              </a:rPr>
              <a:t>/ </a:t>
            </a:r>
            <a:r>
              <a:rPr lang="es-MX" sz="3600" b="1" dirty="0" smtClean="0">
                <a:solidFill>
                  <a:srgbClr val="5C127D"/>
                </a:solidFill>
                <a:latin typeface="Arial"/>
                <a:cs typeface="Arial"/>
              </a:rPr>
              <a:t>B</a:t>
            </a:r>
            <a:r>
              <a:rPr sz="3600" b="1" dirty="0" err="1" smtClean="0">
                <a:solidFill>
                  <a:srgbClr val="5C127D"/>
                </a:solidFill>
                <a:latin typeface="Arial"/>
                <a:cs typeface="Arial"/>
              </a:rPr>
              <a:t>ienes</a:t>
            </a:r>
            <a:r>
              <a:rPr sz="3600" b="1" dirty="0" smtClean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5C127D"/>
                </a:solidFill>
                <a:latin typeface="Arial"/>
                <a:cs typeface="Arial"/>
              </a:rPr>
              <a:t>o</a:t>
            </a:r>
            <a:r>
              <a:rPr sz="3600" b="1" spc="60" dirty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lang="es-MX" sz="3600" b="1" spc="-15" dirty="0">
                <a:solidFill>
                  <a:srgbClr val="5C127D"/>
                </a:solidFill>
                <a:latin typeface="Arial"/>
                <a:cs typeface="Arial"/>
              </a:rPr>
              <a:t>S</a:t>
            </a:r>
            <a:r>
              <a:rPr sz="3600" b="1" spc="-15" dirty="0" err="1" smtClean="0">
                <a:solidFill>
                  <a:srgbClr val="5C127D"/>
                </a:solidFill>
                <a:latin typeface="Arial"/>
                <a:cs typeface="Arial"/>
              </a:rPr>
              <a:t>ervicios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2063" y="1202039"/>
            <a:ext cx="8384337" cy="4580741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07970">
              <a:lnSpc>
                <a:spcPct val="100000"/>
              </a:lnSpc>
              <a:spcBef>
                <a:spcPts val="700"/>
              </a:spcBef>
            </a:pPr>
            <a:r>
              <a:rPr sz="3200" u="sng" spc="-10" dirty="0">
                <a:latin typeface="Arial"/>
                <a:cs typeface="Arial"/>
              </a:rPr>
              <a:t>¿Qué </a:t>
            </a:r>
            <a:r>
              <a:rPr sz="3200" u="sng" spc="-5" dirty="0">
                <a:latin typeface="Arial"/>
                <a:cs typeface="Arial"/>
              </a:rPr>
              <a:t>es lo que </a:t>
            </a:r>
            <a:r>
              <a:rPr sz="3200" u="sng" spc="-5" dirty="0" err="1">
                <a:latin typeface="Arial"/>
                <a:cs typeface="Arial"/>
              </a:rPr>
              <a:t>voy</a:t>
            </a:r>
            <a:r>
              <a:rPr sz="3200" u="sng" spc="-75" dirty="0">
                <a:latin typeface="Arial"/>
                <a:cs typeface="Arial"/>
              </a:rPr>
              <a:t> </a:t>
            </a:r>
            <a:r>
              <a:rPr lang="es-MX" sz="3200" u="sng" spc="-75" dirty="0" smtClean="0">
                <a:latin typeface="Arial"/>
                <a:cs typeface="Arial"/>
              </a:rPr>
              <a:t>a </a:t>
            </a:r>
            <a:r>
              <a:rPr sz="3200" u="sng" spc="-5" dirty="0" err="1" smtClean="0">
                <a:latin typeface="Arial"/>
                <a:cs typeface="Arial"/>
              </a:rPr>
              <a:t>hacer</a:t>
            </a:r>
            <a:r>
              <a:rPr sz="3200" u="sng" spc="-5" dirty="0" smtClean="0">
                <a:latin typeface="Arial"/>
                <a:cs typeface="Arial"/>
              </a:rPr>
              <a:t>?</a:t>
            </a:r>
            <a:endParaRPr lang="es-MX" sz="3200" u="sng" spc="-5" dirty="0" smtClean="0">
              <a:latin typeface="Arial"/>
              <a:cs typeface="Arial"/>
            </a:endParaRPr>
          </a:p>
          <a:p>
            <a:pPr marL="2807970">
              <a:lnSpc>
                <a:spcPct val="100000"/>
              </a:lnSpc>
              <a:spcBef>
                <a:spcPts val="700"/>
              </a:spcBef>
            </a:pPr>
            <a:endParaRPr sz="3200" dirty="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05"/>
              </a:spcBef>
              <a:buChar char="•"/>
              <a:tabLst>
                <a:tab pos="469265" algn="l"/>
                <a:tab pos="470534" algn="l"/>
              </a:tabLst>
            </a:pPr>
            <a:r>
              <a:rPr sz="3200" spc="-5" dirty="0">
                <a:latin typeface="Arial"/>
                <a:cs typeface="Arial"/>
              </a:rPr>
              <a:t>Nombre de la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actividad/bien/servicio</a:t>
            </a:r>
          </a:p>
          <a:p>
            <a:pPr marL="469900" indent="-457834">
              <a:lnSpc>
                <a:spcPct val="100000"/>
              </a:lnSpc>
              <a:spcBef>
                <a:spcPts val="625"/>
              </a:spcBef>
              <a:buChar char="•"/>
              <a:tabLst>
                <a:tab pos="469265" algn="l"/>
                <a:tab pos="470534" algn="l"/>
              </a:tabLst>
            </a:pPr>
            <a:r>
              <a:rPr sz="3200" spc="-5" dirty="0">
                <a:latin typeface="Arial"/>
                <a:cs typeface="Arial"/>
              </a:rPr>
              <a:t>Descripción</a:t>
            </a:r>
            <a:endParaRPr sz="3200" dirty="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25"/>
              </a:spcBef>
              <a:buChar char="•"/>
              <a:tabLst>
                <a:tab pos="469265" algn="l"/>
                <a:tab pos="470534" algn="l"/>
              </a:tabLst>
            </a:pPr>
            <a:r>
              <a:rPr sz="3200" spc="-5" dirty="0">
                <a:latin typeface="Arial"/>
                <a:cs typeface="Arial"/>
              </a:rPr>
              <a:t>Destinatario, público o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participantes</a:t>
            </a:r>
            <a:endParaRPr sz="3200" dirty="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05"/>
              </a:spcBef>
              <a:buChar char="•"/>
              <a:tabLst>
                <a:tab pos="469265" algn="l"/>
                <a:tab pos="470534" algn="l"/>
              </a:tabLst>
            </a:pPr>
            <a:r>
              <a:rPr sz="3200" spc="-5" dirty="0">
                <a:latin typeface="Arial"/>
                <a:cs typeface="Arial"/>
              </a:rPr>
              <a:t>Lugar</a:t>
            </a:r>
            <a:endParaRPr sz="3200" dirty="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25"/>
              </a:spcBef>
              <a:buChar char="•"/>
              <a:tabLst>
                <a:tab pos="469265" algn="l"/>
                <a:tab pos="470534" algn="l"/>
              </a:tabLst>
            </a:pPr>
            <a:r>
              <a:rPr sz="3200" spc="-5" dirty="0">
                <a:latin typeface="Arial"/>
                <a:cs typeface="Arial"/>
              </a:rPr>
              <a:t>Duración</a:t>
            </a:r>
            <a:endParaRPr sz="3200" dirty="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625"/>
              </a:spcBef>
              <a:buChar char="•"/>
              <a:tabLst>
                <a:tab pos="469265" algn="l"/>
                <a:tab pos="470534" algn="l"/>
              </a:tabLst>
            </a:pPr>
            <a:r>
              <a:rPr sz="3200" spc="-5" dirty="0">
                <a:latin typeface="Arial"/>
                <a:cs typeface="Arial"/>
              </a:rPr>
              <a:t>Recursos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necesarios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3791" y="425322"/>
            <a:ext cx="56318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5C127D"/>
                </a:solidFill>
                <a:latin typeface="Arial"/>
                <a:cs typeface="Arial"/>
              </a:rPr>
              <a:t>Presupuesto </a:t>
            </a:r>
            <a:r>
              <a:rPr sz="3600" b="1" dirty="0">
                <a:solidFill>
                  <a:srgbClr val="5C127D"/>
                </a:solidFill>
                <a:latin typeface="Arial"/>
                <a:cs typeface="Arial"/>
              </a:rPr>
              <a:t>del</a:t>
            </a:r>
            <a:r>
              <a:rPr sz="3600" b="1" spc="-35" dirty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5C127D"/>
                </a:solidFill>
                <a:latin typeface="Arial"/>
                <a:cs typeface="Arial"/>
              </a:rPr>
              <a:t>proyecto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3310" y="1380489"/>
            <a:ext cx="5544185" cy="38042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6720" indent="-414655">
              <a:lnSpc>
                <a:spcPct val="100000"/>
              </a:lnSpc>
              <a:spcBef>
                <a:spcPts val="105"/>
              </a:spcBef>
              <a:buAutoNum type="arabicParenR"/>
              <a:tabLst>
                <a:tab pos="427355" algn="l"/>
              </a:tabLst>
            </a:pPr>
            <a:r>
              <a:rPr sz="2800" dirty="0">
                <a:latin typeface="Arial"/>
                <a:cs typeface="Arial"/>
              </a:rPr>
              <a:t>Proyección de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5" dirty="0">
                <a:latin typeface="Arial"/>
                <a:cs typeface="Arial"/>
              </a:rPr>
              <a:t>gastos</a:t>
            </a:r>
            <a:endParaRPr sz="2800" dirty="0">
              <a:latin typeface="Arial"/>
              <a:cs typeface="Arial"/>
            </a:endParaRPr>
          </a:p>
          <a:p>
            <a:pPr marL="426720" indent="-414655">
              <a:lnSpc>
                <a:spcPct val="100000"/>
              </a:lnSpc>
              <a:buAutoNum type="arabicParenR"/>
              <a:tabLst>
                <a:tab pos="427355" algn="l"/>
              </a:tabLst>
            </a:pPr>
            <a:r>
              <a:rPr sz="2800" dirty="0">
                <a:latin typeface="Arial"/>
                <a:cs typeface="Arial"/>
              </a:rPr>
              <a:t>Proyección </a:t>
            </a:r>
            <a:r>
              <a:rPr sz="2800" spc="5" dirty="0">
                <a:latin typeface="Arial"/>
                <a:cs typeface="Arial"/>
              </a:rPr>
              <a:t>de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financiamiento</a:t>
            </a:r>
          </a:p>
          <a:p>
            <a:pPr marL="504825" lvl="1" indent="-345440">
              <a:lnSpc>
                <a:spcPct val="100000"/>
              </a:lnSpc>
              <a:spcBef>
                <a:spcPts val="2700"/>
              </a:spcBef>
              <a:buChar char="•"/>
              <a:tabLst>
                <a:tab pos="504825" algn="l"/>
                <a:tab pos="505459" algn="l"/>
              </a:tabLst>
            </a:pPr>
            <a:r>
              <a:rPr sz="2800" spc="-10" dirty="0" err="1">
                <a:latin typeface="Arial"/>
                <a:cs typeface="Arial"/>
              </a:rPr>
              <a:t>Averiguar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spc="5" dirty="0" err="1" smtClean="0">
                <a:latin typeface="Arial"/>
                <a:cs typeface="Arial"/>
              </a:rPr>
              <a:t>costos</a:t>
            </a:r>
            <a:endParaRPr sz="2800" dirty="0">
              <a:latin typeface="Arial"/>
              <a:cs typeface="Arial"/>
            </a:endParaRPr>
          </a:p>
          <a:p>
            <a:pPr marL="504825" lvl="1" indent="-345440">
              <a:lnSpc>
                <a:spcPct val="100000"/>
              </a:lnSpc>
              <a:buChar char="•"/>
              <a:tabLst>
                <a:tab pos="504825" algn="l"/>
                <a:tab pos="505459" algn="l"/>
              </a:tabLst>
            </a:pPr>
            <a:r>
              <a:rPr sz="2800" spc="5" dirty="0" err="1">
                <a:latin typeface="Arial"/>
                <a:cs typeface="Arial"/>
              </a:rPr>
              <a:t>Ser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5" dirty="0" err="1" smtClean="0">
                <a:latin typeface="Arial"/>
                <a:cs typeface="Arial"/>
              </a:rPr>
              <a:t>detallista</a:t>
            </a:r>
            <a:endParaRPr sz="2800" dirty="0">
              <a:latin typeface="Arial"/>
              <a:cs typeface="Arial"/>
            </a:endParaRPr>
          </a:p>
          <a:p>
            <a:pPr marL="504825" lvl="1" indent="-345440">
              <a:lnSpc>
                <a:spcPct val="100000"/>
              </a:lnSpc>
              <a:buChar char="•"/>
              <a:tabLst>
                <a:tab pos="504825" algn="l"/>
                <a:tab pos="505459" algn="l"/>
              </a:tabLst>
            </a:pPr>
            <a:r>
              <a:rPr sz="2800" spc="-5" dirty="0">
                <a:latin typeface="Arial"/>
                <a:cs typeface="Arial"/>
              </a:rPr>
              <a:t>No </a:t>
            </a:r>
            <a:r>
              <a:rPr sz="2800" spc="5" dirty="0">
                <a:latin typeface="Arial"/>
                <a:cs typeface="Arial"/>
              </a:rPr>
              <a:t>escribirlo </a:t>
            </a:r>
            <a:r>
              <a:rPr sz="2800" dirty="0">
                <a:latin typeface="Arial"/>
                <a:cs typeface="Arial"/>
              </a:rPr>
              <a:t>al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5" dirty="0">
                <a:latin typeface="Arial"/>
                <a:cs typeface="Arial"/>
              </a:rPr>
              <a:t>final</a:t>
            </a:r>
            <a:endParaRPr sz="2800" dirty="0">
              <a:latin typeface="Arial"/>
              <a:cs typeface="Arial"/>
            </a:endParaRPr>
          </a:p>
          <a:p>
            <a:pPr marL="504825" lvl="1" indent="-345440">
              <a:lnSpc>
                <a:spcPct val="100000"/>
              </a:lnSpc>
              <a:spcBef>
                <a:spcPts val="5"/>
              </a:spcBef>
              <a:buChar char="•"/>
              <a:tabLst>
                <a:tab pos="504825" algn="l"/>
                <a:tab pos="505459" algn="l"/>
              </a:tabLst>
            </a:pPr>
            <a:r>
              <a:rPr sz="2800" dirty="0">
                <a:latin typeface="Arial"/>
                <a:cs typeface="Arial"/>
              </a:rPr>
              <a:t>El presupuesto “es” el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proyecto.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700" dirty="0">
              <a:latin typeface="Times New Roman"/>
              <a:cs typeface="Times New Roman"/>
            </a:endParaRPr>
          </a:p>
          <a:p>
            <a:pPr marL="237490">
              <a:lnSpc>
                <a:spcPct val="100000"/>
              </a:lnSpc>
              <a:spcBef>
                <a:spcPts val="5"/>
              </a:spcBef>
            </a:pPr>
            <a:r>
              <a:rPr u="sng" dirty="0">
                <a:latin typeface="Arial"/>
                <a:cs typeface="Arial"/>
              </a:rPr>
              <a:t>(abrir</a:t>
            </a:r>
            <a:r>
              <a:rPr u="sng" spc="-5" dirty="0">
                <a:latin typeface="Arial"/>
                <a:cs typeface="Arial"/>
              </a:rPr>
              <a:t> Excel)</a:t>
            </a:r>
            <a:endParaRPr u="sng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2686" y="324358"/>
            <a:ext cx="5582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5C127D"/>
                </a:solidFill>
                <a:latin typeface="Arial"/>
                <a:cs typeface="Arial"/>
              </a:rPr>
              <a:t>Cronograma </a:t>
            </a:r>
            <a:r>
              <a:rPr sz="3600" b="1" dirty="0">
                <a:solidFill>
                  <a:srgbClr val="5C127D"/>
                </a:solidFill>
                <a:latin typeface="Arial"/>
                <a:cs typeface="Arial"/>
              </a:rPr>
              <a:t>del</a:t>
            </a:r>
            <a:r>
              <a:rPr sz="3600" b="1" spc="-35" dirty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5C127D"/>
                </a:solidFill>
                <a:latin typeface="Arial"/>
                <a:cs typeface="Arial"/>
              </a:rPr>
              <a:t>proyecto</a:t>
            </a:r>
            <a:endParaRPr sz="36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23951" y="1570736"/>
          <a:ext cx="11123918" cy="30218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6220"/>
                <a:gridCol w="1741170"/>
                <a:gridCol w="435610"/>
                <a:gridCol w="413385"/>
                <a:gridCol w="413385"/>
                <a:gridCol w="413385"/>
                <a:gridCol w="413385"/>
                <a:gridCol w="413385"/>
                <a:gridCol w="413385"/>
                <a:gridCol w="413384"/>
                <a:gridCol w="413384"/>
                <a:gridCol w="413384"/>
                <a:gridCol w="413384"/>
                <a:gridCol w="413384"/>
                <a:gridCol w="413384"/>
                <a:gridCol w="413384"/>
                <a:gridCol w="413384"/>
                <a:gridCol w="413384"/>
                <a:gridCol w="413384"/>
                <a:gridCol w="413384"/>
                <a:gridCol w="413384"/>
              </a:tblGrid>
              <a:tr h="1095375">
                <a:tc>
                  <a:txBody>
                    <a:bodyPr/>
                    <a:lstStyle/>
                    <a:p>
                      <a:pPr marL="9525" marR="221615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800" b="1" spc="-5" dirty="0">
                          <a:latin typeface="Arial Narrow"/>
                          <a:cs typeface="Arial Narrow"/>
                        </a:rPr>
                        <a:t>ETAPA/  </a:t>
                      </a:r>
                      <a:r>
                        <a:rPr sz="1800" b="1" spc="-10" dirty="0">
                          <a:latin typeface="Arial Narrow"/>
                          <a:cs typeface="Arial Narrow"/>
                        </a:rPr>
                        <a:t>AC</a:t>
                      </a:r>
                      <a:r>
                        <a:rPr sz="1800" b="1" spc="10" dirty="0">
                          <a:latin typeface="Arial Narrow"/>
                          <a:cs typeface="Arial Narrow"/>
                        </a:rPr>
                        <a:t>T</a:t>
                      </a:r>
                      <a:r>
                        <a:rPr sz="1800" b="1" dirty="0">
                          <a:latin typeface="Arial Narrow"/>
                          <a:cs typeface="Arial Narrow"/>
                        </a:rPr>
                        <a:t>IVI</a:t>
                      </a:r>
                      <a:r>
                        <a:rPr sz="1800" b="1" spc="-15" dirty="0">
                          <a:latin typeface="Arial Narrow"/>
                          <a:cs typeface="Arial Narrow"/>
                        </a:rPr>
                        <a:t>D</a:t>
                      </a:r>
                      <a:r>
                        <a:rPr sz="1800" b="1" spc="-10" dirty="0">
                          <a:latin typeface="Arial Narrow"/>
                          <a:cs typeface="Arial Narrow"/>
                        </a:rPr>
                        <a:t>AD</a:t>
                      </a:r>
                      <a:r>
                        <a:rPr sz="1800" b="1" dirty="0">
                          <a:latin typeface="Arial Narrow"/>
                          <a:cs typeface="Arial Narrow"/>
                        </a:rPr>
                        <a:t>ES  </a:t>
                      </a:r>
                      <a:r>
                        <a:rPr sz="1800" b="1" spc="-5" dirty="0">
                          <a:latin typeface="Arial Narrow"/>
                          <a:cs typeface="Arial Narrow"/>
                        </a:rPr>
                        <a:t>TAREAS</a:t>
                      </a:r>
                      <a:endParaRPr sz="1800">
                        <a:latin typeface="Arial Narrow"/>
                        <a:cs typeface="Arial Narrow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5244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600" b="1" dirty="0">
                          <a:latin typeface="Arial Narrow"/>
                          <a:cs typeface="Arial Narrow"/>
                        </a:rPr>
                        <a:t>RESPONSABLES</a:t>
                      </a:r>
                      <a:endParaRPr sz="1600">
                        <a:latin typeface="Arial Narrow"/>
                        <a:cs typeface="Arial Narrow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339725">
                        <a:lnSpc>
                          <a:spcPct val="100000"/>
                        </a:lnSpc>
                      </a:pPr>
                      <a:r>
                        <a:rPr sz="2000" b="1" spc="-10" dirty="0">
                          <a:latin typeface="Arial Narrow"/>
                          <a:cs typeface="Arial Narrow"/>
                        </a:rPr>
                        <a:t>MES1</a:t>
                      </a:r>
                      <a:endParaRPr sz="2000">
                        <a:latin typeface="Arial Narrow"/>
                        <a:cs typeface="Arial Narrow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513715">
                        <a:lnSpc>
                          <a:spcPct val="100000"/>
                        </a:lnSpc>
                      </a:pPr>
                      <a:r>
                        <a:rPr sz="2000" b="1" spc="-10" dirty="0">
                          <a:latin typeface="Arial Narrow"/>
                          <a:cs typeface="Arial Narrow"/>
                        </a:rPr>
                        <a:t>MES</a:t>
                      </a:r>
                      <a:r>
                        <a:rPr sz="2000" b="1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b="1" spc="-5" dirty="0">
                          <a:latin typeface="Arial Narrow"/>
                          <a:cs typeface="Arial Narrow"/>
                        </a:rPr>
                        <a:t>2</a:t>
                      </a:r>
                      <a:endParaRPr sz="2000">
                        <a:latin typeface="Arial Narrow"/>
                        <a:cs typeface="Arial Narrow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514350">
                        <a:lnSpc>
                          <a:spcPct val="100000"/>
                        </a:lnSpc>
                      </a:pPr>
                      <a:r>
                        <a:rPr sz="2000" b="1" spc="-10" dirty="0">
                          <a:latin typeface="Arial Narrow"/>
                          <a:cs typeface="Arial Narrow"/>
                        </a:rPr>
                        <a:t>MES</a:t>
                      </a:r>
                      <a:r>
                        <a:rPr sz="2000" b="1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b="1" spc="-5" dirty="0">
                          <a:latin typeface="Arial Narrow"/>
                          <a:cs typeface="Arial Narrow"/>
                        </a:rPr>
                        <a:t>3</a:t>
                      </a:r>
                      <a:endParaRPr sz="2000">
                        <a:latin typeface="Arial Narrow"/>
                        <a:cs typeface="Arial Narrow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514350">
                        <a:lnSpc>
                          <a:spcPct val="100000"/>
                        </a:lnSpc>
                      </a:pPr>
                      <a:r>
                        <a:rPr sz="2000" b="1" spc="-10" dirty="0">
                          <a:latin typeface="Arial Narrow"/>
                          <a:cs typeface="Arial Narrow"/>
                        </a:rPr>
                        <a:t>MES</a:t>
                      </a:r>
                      <a:r>
                        <a:rPr sz="2000" b="1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b="1" spc="-5" dirty="0">
                          <a:latin typeface="Arial Narrow"/>
                          <a:cs typeface="Arial Narrow"/>
                        </a:rPr>
                        <a:t>4</a:t>
                      </a:r>
                      <a:endParaRPr sz="2000">
                        <a:latin typeface="Arial Narrow"/>
                        <a:cs typeface="Arial Narrow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514984">
                        <a:lnSpc>
                          <a:spcPct val="100000"/>
                        </a:lnSpc>
                      </a:pPr>
                      <a:r>
                        <a:rPr sz="2000" b="1" spc="-10" dirty="0">
                          <a:latin typeface="Arial Narrow"/>
                          <a:cs typeface="Arial Narrow"/>
                        </a:rPr>
                        <a:t>MES</a:t>
                      </a:r>
                      <a:r>
                        <a:rPr sz="2000" b="1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2000" b="1" spc="-5" dirty="0">
                          <a:latin typeface="Arial Narrow"/>
                          <a:cs typeface="Arial Narrow"/>
                        </a:rPr>
                        <a:t>5</a:t>
                      </a:r>
                      <a:endParaRPr sz="2000">
                        <a:latin typeface="Arial Narrow"/>
                        <a:cs typeface="Arial Narrow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2105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b="1" spc="-5" dirty="0">
                          <a:latin typeface="Arial Narrow"/>
                          <a:cs typeface="Arial Narrow"/>
                        </a:rPr>
                        <a:t>Etapa</a:t>
                      </a:r>
                      <a:r>
                        <a:rPr sz="1800" b="1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1800" b="1" spc="-5" dirty="0">
                          <a:latin typeface="Arial Narrow"/>
                          <a:cs typeface="Arial Narrow"/>
                        </a:rPr>
                        <a:t>de…</a:t>
                      </a:r>
                      <a:endParaRPr sz="1800">
                        <a:latin typeface="Arial Narrow"/>
                        <a:cs typeface="Arial Narrow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32105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spc="-5" dirty="0">
                          <a:latin typeface="Arial Narrow"/>
                          <a:cs typeface="Arial Narrow"/>
                        </a:rPr>
                        <a:t>Actividad…</a:t>
                      </a:r>
                      <a:endParaRPr sz="1800">
                        <a:latin typeface="Arial Narrow"/>
                        <a:cs typeface="Arial Narrow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05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dirty="0">
                          <a:latin typeface="Arial Narrow"/>
                          <a:cs typeface="Arial Narrow"/>
                        </a:rPr>
                        <a:t>Tarea</a:t>
                      </a:r>
                      <a:r>
                        <a:rPr sz="1800" b="1" spc="-5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1800" b="1" dirty="0">
                          <a:latin typeface="Arial Narrow"/>
                          <a:cs typeface="Arial Narrow"/>
                        </a:rPr>
                        <a:t>1</a:t>
                      </a:r>
                      <a:endParaRPr sz="1800">
                        <a:latin typeface="Arial Narrow"/>
                        <a:cs typeface="Arial Narrow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05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spc="-5" dirty="0">
                          <a:latin typeface="Arial Narrow"/>
                          <a:cs typeface="Arial Narrow"/>
                        </a:rPr>
                        <a:t>Etapa</a:t>
                      </a:r>
                      <a:r>
                        <a:rPr sz="1800" b="1" dirty="0"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1800" b="1" spc="5" dirty="0">
                          <a:latin typeface="Arial Narrow"/>
                          <a:cs typeface="Arial Narrow"/>
                        </a:rPr>
                        <a:t>de</a:t>
                      </a:r>
                      <a:endParaRPr sz="1800">
                        <a:latin typeface="Arial Narrow"/>
                        <a:cs typeface="Arial Narrow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18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b="1" spc="-5" dirty="0">
                          <a:latin typeface="Arial Narrow"/>
                          <a:cs typeface="Arial Narrow"/>
                        </a:rPr>
                        <a:t>Tarea</a:t>
                      </a:r>
                      <a:r>
                        <a:rPr sz="1800" b="1" dirty="0">
                          <a:latin typeface="Arial Narrow"/>
                          <a:cs typeface="Arial Narrow"/>
                        </a:rPr>
                        <a:t> 3</a:t>
                      </a:r>
                      <a:endParaRPr sz="1800">
                        <a:latin typeface="Arial Narrow"/>
                        <a:cs typeface="Arial Narrow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05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800" b="1" spc="-5" dirty="0">
                          <a:latin typeface="Arial Narrow"/>
                          <a:cs typeface="Arial Narrow"/>
                        </a:rPr>
                        <a:t>Tarea</a:t>
                      </a:r>
                      <a:r>
                        <a:rPr sz="1800" b="1" dirty="0">
                          <a:latin typeface="Arial Narrow"/>
                          <a:cs typeface="Arial Narrow"/>
                        </a:rPr>
                        <a:t> 4</a:t>
                      </a:r>
                      <a:endParaRPr sz="1800">
                        <a:latin typeface="Arial Narrow"/>
                        <a:cs typeface="Arial Narrow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ángulo 6"/>
          <p:cNvSpPr/>
          <p:nvPr/>
        </p:nvSpPr>
        <p:spPr>
          <a:xfrm>
            <a:off x="1295400" y="5029200"/>
            <a:ext cx="1663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7490">
              <a:lnSpc>
                <a:spcPct val="100000"/>
              </a:lnSpc>
              <a:spcBef>
                <a:spcPts val="5"/>
              </a:spcBef>
            </a:pPr>
            <a:r>
              <a:rPr lang="es-MX" u="sng" dirty="0">
                <a:latin typeface="Arial"/>
                <a:cs typeface="Arial"/>
              </a:rPr>
              <a:t>(abrir</a:t>
            </a:r>
            <a:r>
              <a:rPr lang="es-MX" u="sng" spc="-5" dirty="0">
                <a:latin typeface="Arial"/>
                <a:cs typeface="Arial"/>
              </a:rPr>
              <a:t> Excel)</a:t>
            </a:r>
            <a:endParaRPr lang="es-MX" u="sng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4788" y="343661"/>
            <a:ext cx="45053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00" b="1" spc="5" dirty="0">
                <a:solidFill>
                  <a:srgbClr val="5C127D"/>
                </a:solidFill>
                <a:latin typeface="Arial"/>
                <a:cs typeface="Arial"/>
              </a:rPr>
              <a:t>Resultados</a:t>
            </a:r>
            <a:r>
              <a:rPr sz="3300" b="1" spc="-145" dirty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300" b="1" spc="5" dirty="0">
                <a:solidFill>
                  <a:srgbClr val="5C127D"/>
                </a:solidFill>
                <a:latin typeface="Arial"/>
                <a:cs typeface="Arial"/>
              </a:rPr>
              <a:t>esperados</a:t>
            </a:r>
            <a:endParaRPr sz="3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4788" y="1343659"/>
            <a:ext cx="9384665" cy="42456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  <a:buSzPct val="95833"/>
              <a:buChar char="•"/>
              <a:tabLst>
                <a:tab pos="120650" algn="l"/>
              </a:tabLst>
            </a:pPr>
            <a:r>
              <a:rPr lang="es-MX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Número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espectadores </a:t>
            </a:r>
            <a:r>
              <a:rPr sz="2400" spc="-5" dirty="0">
                <a:latin typeface="Arial"/>
                <a:cs typeface="Arial"/>
              </a:rPr>
              <a:t>(incluyendo qué </a:t>
            </a:r>
            <a:r>
              <a:rPr sz="2400" dirty="0">
                <a:latin typeface="Arial"/>
                <a:cs typeface="Arial"/>
              </a:rPr>
              <a:t>perfil de </a:t>
            </a:r>
            <a:r>
              <a:rPr sz="2400" dirty="0" err="1" smtClean="0">
                <a:latin typeface="Arial"/>
                <a:cs typeface="Arial"/>
              </a:rPr>
              <a:t>espectadores</a:t>
            </a:r>
            <a:r>
              <a:rPr lang="es-MX" sz="2400" dirty="0" smtClean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de </a:t>
            </a:r>
            <a:r>
              <a:rPr sz="2400" dirty="0">
                <a:latin typeface="Arial"/>
                <a:cs typeface="Arial"/>
              </a:rPr>
              <a:t>ser el caso),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visitantes…</a:t>
            </a:r>
            <a:endParaRPr sz="2400" dirty="0">
              <a:latin typeface="Arial"/>
              <a:cs typeface="Arial"/>
            </a:endParaRPr>
          </a:p>
          <a:p>
            <a:pPr marL="120014" indent="-107950">
              <a:lnSpc>
                <a:spcPct val="100000"/>
              </a:lnSpc>
              <a:spcBef>
                <a:spcPts val="690"/>
              </a:spcBef>
              <a:buSzPct val="95833"/>
              <a:buChar char="•"/>
              <a:tabLst>
                <a:tab pos="120650" algn="l"/>
              </a:tabLst>
            </a:pPr>
            <a:r>
              <a:rPr lang="es-MX" sz="2400" spc="-5" dirty="0" smtClean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Número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5" dirty="0">
                <a:latin typeface="Arial"/>
                <a:cs typeface="Arial"/>
              </a:rPr>
              <a:t>aliados, </a:t>
            </a:r>
            <a:r>
              <a:rPr sz="2400" dirty="0">
                <a:latin typeface="Arial"/>
                <a:cs typeface="Arial"/>
              </a:rPr>
              <a:t>espacios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activados,…</a:t>
            </a:r>
            <a:endParaRPr sz="2400" dirty="0">
              <a:latin typeface="Arial"/>
              <a:cs typeface="Arial"/>
            </a:endParaRPr>
          </a:p>
          <a:p>
            <a:pPr marL="120014" indent="-107950">
              <a:lnSpc>
                <a:spcPct val="100000"/>
              </a:lnSpc>
              <a:spcBef>
                <a:spcPts val="695"/>
              </a:spcBef>
              <a:buSzPct val="95833"/>
              <a:buChar char="•"/>
              <a:tabLst>
                <a:tab pos="120650" algn="l"/>
              </a:tabLst>
            </a:pPr>
            <a:r>
              <a:rPr lang="es-MX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Número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5" dirty="0">
                <a:latin typeface="Arial"/>
                <a:cs typeface="Arial"/>
              </a:rPr>
              <a:t>funciones</a:t>
            </a:r>
            <a:r>
              <a:rPr sz="2400" spc="-1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realizadas.</a:t>
            </a:r>
            <a:endParaRPr sz="2400" dirty="0">
              <a:latin typeface="Arial"/>
              <a:cs typeface="Arial"/>
            </a:endParaRPr>
          </a:p>
          <a:p>
            <a:pPr marL="120014" indent="-107950">
              <a:lnSpc>
                <a:spcPct val="100000"/>
              </a:lnSpc>
              <a:spcBef>
                <a:spcPts val="720"/>
              </a:spcBef>
              <a:buSzPct val="95833"/>
              <a:buChar char="•"/>
              <a:tabLst>
                <a:tab pos="120650" algn="l"/>
              </a:tabLst>
            </a:pPr>
            <a:r>
              <a:rPr lang="es-MX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Número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artistas, </a:t>
            </a:r>
            <a:r>
              <a:rPr sz="2400" spc="-5" dirty="0">
                <a:latin typeface="Arial"/>
                <a:cs typeface="Arial"/>
              </a:rPr>
              <a:t>grupos </a:t>
            </a:r>
            <a:r>
              <a:rPr sz="2400" dirty="0">
                <a:latin typeface="Arial"/>
                <a:cs typeface="Arial"/>
              </a:rPr>
              <a:t>nacionales y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extranjeros</a:t>
            </a:r>
            <a:endParaRPr sz="2400" dirty="0">
              <a:latin typeface="Arial"/>
              <a:cs typeface="Arial"/>
            </a:endParaRPr>
          </a:p>
          <a:p>
            <a:pPr marL="120014" indent="-107950">
              <a:lnSpc>
                <a:spcPct val="100000"/>
              </a:lnSpc>
              <a:spcBef>
                <a:spcPts val="725"/>
              </a:spcBef>
              <a:buSzPct val="95833"/>
              <a:buChar char="•"/>
              <a:tabLst>
                <a:tab pos="120650" algn="l"/>
              </a:tabLst>
            </a:pPr>
            <a:r>
              <a:rPr lang="es-MX" sz="2400" spc="-5" dirty="0" smtClean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Número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</a:t>
            </a:r>
            <a:r>
              <a:rPr sz="2400" spc="-5" dirty="0">
                <a:latin typeface="Arial"/>
                <a:cs typeface="Arial"/>
              </a:rPr>
              <a:t>jóvenes, mujeres,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población…</a:t>
            </a:r>
            <a:endParaRPr sz="2400" dirty="0">
              <a:latin typeface="Arial"/>
              <a:cs typeface="Arial"/>
            </a:endParaRPr>
          </a:p>
          <a:p>
            <a:pPr marL="12700" marR="885190">
              <a:lnSpc>
                <a:spcPts val="2590"/>
              </a:lnSpc>
              <a:spcBef>
                <a:spcPts val="1025"/>
              </a:spcBef>
              <a:buSzPct val="95833"/>
              <a:buChar char="•"/>
              <a:tabLst>
                <a:tab pos="120650" algn="l"/>
              </a:tabLst>
            </a:pPr>
            <a:r>
              <a:rPr lang="es-MX"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Números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asistentes </a:t>
            </a:r>
            <a:r>
              <a:rPr sz="2400" spc="-5" dirty="0">
                <a:latin typeface="Arial"/>
                <a:cs typeface="Arial"/>
              </a:rPr>
              <a:t>a actividades </a:t>
            </a:r>
            <a:r>
              <a:rPr sz="2400" spc="-5" dirty="0" err="1">
                <a:latin typeface="Arial"/>
                <a:cs typeface="Arial"/>
              </a:rPr>
              <a:t>pedagógicas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es-MX" sz="2400" spc="-5" dirty="0" smtClean="0">
                <a:latin typeface="Arial"/>
                <a:cs typeface="Arial"/>
              </a:rPr>
              <a:t>	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sz="2400" dirty="0" err="1" smtClean="0">
                <a:latin typeface="Arial"/>
                <a:cs typeface="Arial"/>
              </a:rPr>
              <a:t>escolares</a:t>
            </a:r>
            <a:r>
              <a:rPr sz="2400" dirty="0" smtClean="0">
                <a:latin typeface="Arial"/>
                <a:cs typeface="Arial"/>
              </a:rPr>
              <a:t>, </a:t>
            </a:r>
            <a:r>
              <a:rPr sz="2400" dirty="0">
                <a:latin typeface="Arial"/>
                <a:cs typeface="Arial"/>
              </a:rPr>
              <a:t>docentes, artistas, </a:t>
            </a:r>
            <a:r>
              <a:rPr sz="2400" spc="-5" dirty="0">
                <a:latin typeface="Arial"/>
                <a:cs typeface="Arial"/>
              </a:rPr>
              <a:t>líderes, </a:t>
            </a:r>
            <a:r>
              <a:rPr sz="2400" dirty="0" err="1" smtClean="0">
                <a:latin typeface="Arial"/>
                <a:cs typeface="Arial"/>
              </a:rPr>
              <a:t>funcionarios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otros).</a:t>
            </a:r>
          </a:p>
          <a:p>
            <a:pPr marL="120014" indent="-107950">
              <a:lnSpc>
                <a:spcPct val="100000"/>
              </a:lnSpc>
              <a:spcBef>
                <a:spcPts val="685"/>
              </a:spcBef>
              <a:buSzPct val="95833"/>
              <a:buChar char="•"/>
              <a:tabLst>
                <a:tab pos="120650" algn="l"/>
              </a:tabLst>
            </a:pPr>
            <a:r>
              <a:rPr lang="es-MX" sz="2400" spc="-5" dirty="0" smtClean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Niveles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satisfacción, percepción </a:t>
            </a:r>
            <a:r>
              <a:rPr sz="2400" spc="-5" dirty="0">
                <a:latin typeface="Arial"/>
                <a:cs typeface="Arial"/>
              </a:rPr>
              <a:t>u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otros.</a:t>
            </a:r>
          </a:p>
          <a:p>
            <a:pPr marL="120014" indent="-107950">
              <a:lnSpc>
                <a:spcPct val="100000"/>
              </a:lnSpc>
              <a:spcBef>
                <a:spcPts val="725"/>
              </a:spcBef>
              <a:buSzPct val="95833"/>
              <a:buChar char="•"/>
              <a:tabLst>
                <a:tab pos="120650" algn="l"/>
              </a:tabLst>
            </a:pPr>
            <a:r>
              <a:rPr lang="es-MX" sz="2400" spc="-10" dirty="0" smtClean="0">
                <a:latin typeface="Arial"/>
                <a:cs typeface="Arial"/>
              </a:rPr>
              <a:t> </a:t>
            </a:r>
            <a:r>
              <a:rPr sz="2400" spc="-10" dirty="0" err="1" smtClean="0">
                <a:latin typeface="Arial"/>
                <a:cs typeface="Arial"/>
              </a:rPr>
              <a:t>Nivel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 capacidades </a:t>
            </a:r>
            <a:r>
              <a:rPr sz="2400" spc="-5" dirty="0">
                <a:latin typeface="Arial"/>
                <a:cs typeface="Arial"/>
              </a:rPr>
              <a:t>adquiridas </a:t>
            </a:r>
            <a:r>
              <a:rPr sz="2400" dirty="0">
                <a:latin typeface="Arial"/>
                <a:cs typeface="Arial"/>
              </a:rPr>
              <a:t>(apreciación, </a:t>
            </a:r>
            <a:r>
              <a:rPr sz="2400" spc="-5" dirty="0" err="1" smtClean="0">
                <a:latin typeface="Arial"/>
                <a:cs typeface="Arial"/>
              </a:rPr>
              <a:t>valoración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otros).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34088" y="1774710"/>
            <a:ext cx="2767965" cy="1868805"/>
          </a:xfrm>
          <a:custGeom>
            <a:avLst/>
            <a:gdLst/>
            <a:ahLst/>
            <a:cxnLst/>
            <a:rect l="l" t="t" r="r" b="b"/>
            <a:pathLst>
              <a:path w="2767965" h="1868805">
                <a:moveTo>
                  <a:pt x="0" y="1868424"/>
                </a:moveTo>
                <a:lnTo>
                  <a:pt x="1383791" y="0"/>
                </a:lnTo>
                <a:lnTo>
                  <a:pt x="2767584" y="1868424"/>
                </a:lnTo>
                <a:lnTo>
                  <a:pt x="0" y="1868424"/>
                </a:lnTo>
                <a:close/>
              </a:path>
            </a:pathLst>
          </a:custGeom>
          <a:ln w="487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25542" y="785661"/>
            <a:ext cx="5385055" cy="70403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0" b="1" spc="-10" dirty="0" err="1" smtClean="0">
                <a:solidFill>
                  <a:srgbClr val="5C127D"/>
                </a:solidFill>
                <a:latin typeface="Arial"/>
                <a:cs typeface="Arial"/>
              </a:rPr>
              <a:t>Finalidad</a:t>
            </a:r>
            <a:r>
              <a:rPr lang="es-MX" sz="4500" b="1" spc="-10" dirty="0" smtClean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4500" b="1" spc="-10" dirty="0" smtClean="0">
                <a:solidFill>
                  <a:srgbClr val="5C127D"/>
                </a:solidFill>
                <a:latin typeface="Arial"/>
                <a:cs typeface="Arial"/>
              </a:rPr>
              <a:t>/</a:t>
            </a:r>
            <a:r>
              <a:rPr lang="es-MX" sz="4500" b="1" spc="-10" dirty="0" smtClean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lang="es-MX" sz="4500" b="1" spc="-10" dirty="0">
                <a:solidFill>
                  <a:srgbClr val="5C127D"/>
                </a:solidFill>
                <a:latin typeface="Arial"/>
                <a:cs typeface="Arial"/>
              </a:rPr>
              <a:t>O</a:t>
            </a:r>
            <a:r>
              <a:rPr sz="4500" b="1" spc="-10" dirty="0" err="1" smtClean="0">
                <a:solidFill>
                  <a:srgbClr val="5C127D"/>
                </a:solidFill>
                <a:latin typeface="Arial"/>
                <a:cs typeface="Arial"/>
              </a:rPr>
              <a:t>bjetivo</a:t>
            </a:r>
            <a:endParaRPr sz="45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0321" y="2945332"/>
            <a:ext cx="3410585" cy="1396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4500" b="1" spc="-10" dirty="0">
                <a:solidFill>
                  <a:srgbClr val="5C127D"/>
                </a:solidFill>
                <a:latin typeface="Arial"/>
                <a:cs typeface="Arial"/>
              </a:rPr>
              <a:t>Requisitos  </a:t>
            </a:r>
            <a:r>
              <a:rPr sz="4500" b="1" spc="-5" dirty="0">
                <a:solidFill>
                  <a:srgbClr val="5C127D"/>
                </a:solidFill>
                <a:latin typeface="Arial"/>
                <a:cs typeface="Arial"/>
              </a:rPr>
              <a:t>del</a:t>
            </a:r>
            <a:r>
              <a:rPr sz="4500" b="1" spc="-80" dirty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4500" b="1" spc="-15" dirty="0">
                <a:solidFill>
                  <a:srgbClr val="5C127D"/>
                </a:solidFill>
                <a:latin typeface="Arial"/>
                <a:cs typeface="Arial"/>
              </a:rPr>
              <a:t>proyecto</a:t>
            </a:r>
            <a:endParaRPr sz="45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48600" y="3066738"/>
            <a:ext cx="3875404" cy="17252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500" b="1" spc="-10" dirty="0" err="1" smtClean="0">
                <a:solidFill>
                  <a:srgbClr val="5C127D"/>
                </a:solidFill>
                <a:latin typeface="Arial"/>
                <a:cs typeface="Arial"/>
              </a:rPr>
              <a:t>Evaluación</a:t>
            </a:r>
            <a:endParaRPr sz="45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70"/>
              </a:spcBef>
            </a:pPr>
            <a:r>
              <a:rPr sz="2000" dirty="0">
                <a:latin typeface="Arial"/>
                <a:cs typeface="Arial"/>
              </a:rPr>
              <a:t>Coherencia, sostenibilidad,  viabilidad entre </a:t>
            </a:r>
            <a:r>
              <a:rPr sz="2000" spc="5" dirty="0">
                <a:latin typeface="Arial"/>
                <a:cs typeface="Arial"/>
              </a:rPr>
              <a:t>lo </a:t>
            </a:r>
            <a:r>
              <a:rPr sz="2000" dirty="0">
                <a:latin typeface="Arial"/>
                <a:cs typeface="Arial"/>
              </a:rPr>
              <a:t>técnico </a:t>
            </a:r>
            <a:r>
              <a:rPr sz="2000" spc="5" dirty="0">
                <a:latin typeface="Arial"/>
                <a:cs typeface="Arial"/>
              </a:rPr>
              <a:t>y  </a:t>
            </a:r>
            <a:r>
              <a:rPr sz="2000" dirty="0">
                <a:latin typeface="Arial"/>
                <a:cs typeface="Arial"/>
              </a:rPr>
              <a:t>financiero, </a:t>
            </a:r>
            <a:r>
              <a:rPr sz="2000" spc="-5" dirty="0">
                <a:latin typeface="Arial"/>
                <a:cs typeface="Arial"/>
              </a:rPr>
              <a:t>trayectoria,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otros</a:t>
            </a:r>
            <a:r>
              <a:rPr sz="2200" b="1" dirty="0">
                <a:latin typeface="Arial"/>
                <a:cs typeface="Arial"/>
              </a:rPr>
              <a:t>.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2802" y="604784"/>
            <a:ext cx="9720580" cy="4306564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dirty="0" smtClean="0">
                <a:solidFill>
                  <a:srgbClr val="5C127D"/>
                </a:solidFill>
                <a:latin typeface="Arial"/>
                <a:cs typeface="Arial"/>
              </a:rPr>
              <a:t>CONSEJOS</a:t>
            </a:r>
            <a:endParaRPr lang="es-MX" sz="2800" b="1" dirty="0" smtClean="0">
              <a:solidFill>
                <a:srgbClr val="5C127D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endParaRPr sz="2800" dirty="0">
              <a:latin typeface="Arial"/>
              <a:cs typeface="Arial"/>
            </a:endParaRPr>
          </a:p>
          <a:p>
            <a:pPr marL="12700" marR="203835">
              <a:lnSpc>
                <a:spcPts val="3030"/>
              </a:lnSpc>
              <a:spcBef>
                <a:spcPts val="1050"/>
              </a:spcBef>
              <a:buChar char="•"/>
              <a:tabLst>
                <a:tab pos="235585" algn="l"/>
              </a:tabLst>
            </a:pPr>
            <a:r>
              <a:rPr lang="es-MX" sz="2800" dirty="0" smtClean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Respetar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 </a:t>
            </a:r>
            <a:r>
              <a:rPr sz="2800" spc="5" dirty="0">
                <a:latin typeface="Arial"/>
                <a:cs typeface="Arial"/>
              </a:rPr>
              <a:t>indicación: </a:t>
            </a:r>
            <a:r>
              <a:rPr sz="2800" dirty="0">
                <a:latin typeface="Arial"/>
                <a:cs typeface="Arial"/>
              </a:rPr>
              <a:t>llenar adecuadamente los </a:t>
            </a:r>
            <a:r>
              <a:rPr sz="2800" dirty="0" err="1">
                <a:latin typeface="Arial"/>
                <a:cs typeface="Arial"/>
              </a:rPr>
              <a:t>formatos</a:t>
            </a:r>
            <a:r>
              <a:rPr sz="2800" dirty="0">
                <a:latin typeface="Arial"/>
                <a:cs typeface="Arial"/>
              </a:rPr>
              <a:t>  </a:t>
            </a:r>
            <a:r>
              <a:rPr lang="es-MX" sz="2800" dirty="0" smtClean="0">
                <a:latin typeface="Arial"/>
                <a:cs typeface="Arial"/>
              </a:rPr>
              <a:t>	</a:t>
            </a:r>
            <a:r>
              <a:rPr sz="2800" dirty="0" err="1" smtClean="0">
                <a:latin typeface="Arial"/>
                <a:cs typeface="Arial"/>
              </a:rPr>
              <a:t>solicitados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 </a:t>
            </a:r>
            <a:r>
              <a:rPr sz="2800" spc="-5" dirty="0">
                <a:latin typeface="Arial"/>
                <a:cs typeface="Arial"/>
              </a:rPr>
              <a:t>revisar </a:t>
            </a:r>
            <a:r>
              <a:rPr sz="2800" dirty="0">
                <a:latin typeface="Arial"/>
                <a:cs typeface="Arial"/>
              </a:rPr>
              <a:t>antes de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digitalizarlos.</a:t>
            </a:r>
          </a:p>
          <a:p>
            <a:pPr marL="12700" marR="5080">
              <a:lnSpc>
                <a:spcPct val="90000"/>
              </a:lnSpc>
              <a:spcBef>
                <a:spcPts val="960"/>
              </a:spcBef>
              <a:buChar char="•"/>
              <a:tabLst>
                <a:tab pos="235585" algn="l"/>
              </a:tabLst>
            </a:pPr>
            <a:r>
              <a:rPr lang="es-MX" sz="2800" dirty="0" smtClean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Pensar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 que cómo los leen, los </a:t>
            </a:r>
            <a:r>
              <a:rPr sz="2800" spc="-5" dirty="0">
                <a:latin typeface="Arial"/>
                <a:cs typeface="Arial"/>
              </a:rPr>
              <a:t>evalúan: </a:t>
            </a:r>
            <a:r>
              <a:rPr sz="2800" dirty="0">
                <a:latin typeface="Arial"/>
                <a:cs typeface="Arial"/>
              </a:rPr>
              <a:t>ordenado, </a:t>
            </a:r>
            <a:r>
              <a:rPr sz="2800" spc="5" dirty="0" err="1">
                <a:latin typeface="Arial"/>
                <a:cs typeface="Arial"/>
              </a:rPr>
              <a:t>títulos</a:t>
            </a:r>
            <a:r>
              <a:rPr sz="2800" spc="5" dirty="0">
                <a:latin typeface="Arial"/>
                <a:cs typeface="Arial"/>
              </a:rPr>
              <a:t>  </a:t>
            </a:r>
            <a:r>
              <a:rPr lang="es-MX" sz="2800" spc="5" dirty="0" smtClean="0">
                <a:latin typeface="Arial"/>
                <a:cs typeface="Arial"/>
              </a:rPr>
              <a:t>	</a:t>
            </a:r>
            <a:r>
              <a:rPr sz="2800" dirty="0" err="1" smtClean="0">
                <a:latin typeface="Arial"/>
                <a:cs typeface="Arial"/>
              </a:rPr>
              <a:t>legibles</a:t>
            </a:r>
            <a:r>
              <a:rPr sz="2800" dirty="0">
                <a:latin typeface="Arial"/>
                <a:cs typeface="Arial"/>
              </a:rPr>
              <a:t>, cuadros, explicaciones, pies </a:t>
            </a:r>
            <a:r>
              <a:rPr sz="2800" spc="-5" dirty="0">
                <a:latin typeface="Arial"/>
                <a:cs typeface="Arial"/>
              </a:rPr>
              <a:t>de </a:t>
            </a:r>
            <a:r>
              <a:rPr sz="2800" dirty="0">
                <a:latin typeface="Arial"/>
                <a:cs typeface="Arial"/>
              </a:rPr>
              <a:t>página, </a:t>
            </a:r>
            <a:r>
              <a:rPr lang="es-MX" sz="2800" dirty="0" smtClean="0">
                <a:latin typeface="Arial"/>
                <a:cs typeface="Arial"/>
              </a:rPr>
              <a:t>	</a:t>
            </a:r>
            <a:r>
              <a:rPr sz="2800" dirty="0" err="1" smtClean="0">
                <a:latin typeface="Arial"/>
                <a:cs typeface="Arial"/>
              </a:rPr>
              <a:t>información</a:t>
            </a:r>
            <a:r>
              <a:rPr sz="2800" dirty="0" smtClean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precisa y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clara.</a:t>
            </a:r>
          </a:p>
          <a:p>
            <a:pPr marL="137795" indent="-125730">
              <a:lnSpc>
                <a:spcPct val="100000"/>
              </a:lnSpc>
              <a:spcBef>
                <a:spcPts val="650"/>
              </a:spcBef>
              <a:buChar char="•"/>
              <a:tabLst>
                <a:tab pos="138430" algn="l"/>
              </a:tabLst>
            </a:pPr>
            <a:r>
              <a:rPr lang="es-MX" sz="2800" spc="-5" dirty="0" smtClean="0">
                <a:latin typeface="Arial"/>
                <a:cs typeface="Arial"/>
              </a:rPr>
              <a:t> </a:t>
            </a:r>
            <a:r>
              <a:rPr sz="2800" spc="-5" dirty="0" smtClean="0">
                <a:latin typeface="Arial"/>
                <a:cs typeface="Arial"/>
              </a:rPr>
              <a:t>No </a:t>
            </a:r>
            <a:r>
              <a:rPr sz="2800" spc="-20" dirty="0">
                <a:latin typeface="Arial"/>
                <a:cs typeface="Arial"/>
              </a:rPr>
              <a:t>exagerar.</a:t>
            </a:r>
            <a:endParaRPr sz="2800" dirty="0">
              <a:latin typeface="Arial"/>
              <a:cs typeface="Arial"/>
            </a:endParaRPr>
          </a:p>
          <a:p>
            <a:pPr marL="137795" indent="-125730">
              <a:lnSpc>
                <a:spcPct val="100000"/>
              </a:lnSpc>
              <a:spcBef>
                <a:spcPts val="675"/>
              </a:spcBef>
              <a:buChar char="•"/>
              <a:tabLst>
                <a:tab pos="138430" algn="l"/>
              </a:tabLst>
            </a:pPr>
            <a:r>
              <a:rPr lang="es-MX" sz="2800" spc="5" dirty="0" smtClean="0">
                <a:latin typeface="Arial"/>
                <a:cs typeface="Arial"/>
              </a:rPr>
              <a:t> </a:t>
            </a:r>
            <a:r>
              <a:rPr sz="2800" spc="5" dirty="0" err="1" smtClean="0">
                <a:latin typeface="Arial"/>
                <a:cs typeface="Arial"/>
              </a:rPr>
              <a:t>Planificarse</a:t>
            </a:r>
            <a:r>
              <a:rPr sz="2800" spc="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para </a:t>
            </a:r>
            <a:r>
              <a:rPr sz="2800" spc="5" dirty="0">
                <a:latin typeface="Arial"/>
                <a:cs typeface="Arial"/>
              </a:rPr>
              <a:t>redactar y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5" dirty="0">
                <a:latin typeface="Arial"/>
                <a:cs typeface="Arial"/>
              </a:rPr>
              <a:t>postular.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95"/>
            <a:ext cx="12192000" cy="6857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38200" y="457200"/>
            <a:ext cx="10172242" cy="3856184"/>
          </a:xfrm>
          <a:prstGeom prst="rect">
            <a:avLst/>
          </a:prstGeom>
        </p:spPr>
        <p:txBody>
          <a:bodyPr vert="horz" wrap="square" lIns="0" tIns="237490" rIns="0" bIns="0" rtlCol="0">
            <a:spAutoFit/>
          </a:bodyPr>
          <a:lstStyle/>
          <a:p>
            <a:pPr marL="822960" marR="5080" indent="-799465">
              <a:lnSpc>
                <a:spcPts val="14050"/>
              </a:lnSpc>
              <a:spcBef>
                <a:spcPts val="1870"/>
              </a:spcBef>
            </a:pPr>
            <a:r>
              <a:rPr sz="10800" spc="-100" dirty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sz="10800" spc="-100" dirty="0" err="1">
                <a:latin typeface="Arial" panose="020B0604020202020204" pitchFamily="34" charset="0"/>
                <a:cs typeface="Arial" panose="020B0604020202020204" pitchFamily="34" charset="0"/>
              </a:rPr>
              <a:t>Cómo</a:t>
            </a:r>
            <a:r>
              <a:rPr sz="10800" spc="-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0800" spc="-155" dirty="0" smtClean="0">
                <a:latin typeface="Arial" panose="020B0604020202020204" pitchFamily="34" charset="0"/>
                <a:cs typeface="Arial" panose="020B0604020202020204" pitchFamily="34" charset="0"/>
              </a:rPr>
              <a:t>presento</a:t>
            </a:r>
            <a:r>
              <a:rPr sz="10800" spc="-155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0800" spc="-80" dirty="0">
                <a:latin typeface="Arial" panose="020B0604020202020204" pitchFamily="34" charset="0"/>
                <a:cs typeface="Arial" panose="020B0604020202020204" pitchFamily="34" charset="0"/>
              </a:rPr>
              <a:t>mi</a:t>
            </a:r>
            <a:r>
              <a:rPr sz="10800" spc="-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800" spc="-16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MX" sz="10800" spc="-16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ostulación</a:t>
            </a:r>
            <a:r>
              <a:rPr sz="10800" spc="-16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sz="10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56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63071" y="704411"/>
            <a:ext cx="10920625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PE" sz="2800" b="1" dirty="0" smtClean="0">
                <a:solidFill>
                  <a:srgbClr val="5C127D"/>
                </a:solidFill>
                <a:latin typeface="Arial"/>
                <a:cs typeface="Arial"/>
              </a:rPr>
              <a:t>¿</a:t>
            </a:r>
            <a:r>
              <a:rPr lang="es-PE" sz="2800" b="1" dirty="0">
                <a:solidFill>
                  <a:srgbClr val="5C127D"/>
                </a:solidFill>
                <a:latin typeface="Arial"/>
                <a:cs typeface="Arial"/>
              </a:rPr>
              <a:t>QUÉ PASOS DEBO SEGUIR PARA POSTULAR AL CONCURSO?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1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  <a:p>
            <a:pPr marL="804863" marR="0" lvl="0" indent="-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804863" algn="l"/>
              </a:tabLst>
            </a:pPr>
            <a:r>
              <a:rPr kumimoji="0" lang="es-P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000" b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	 </a:t>
            </a:r>
            <a:r>
              <a:rPr kumimoji="0" lang="es-PE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Lee detalladamente las bases del concurso. </a:t>
            </a:r>
            <a:r>
              <a:rPr kumimoji="0" lang="es-PE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descargarlas ingresa al siguiente enlace: http://estimuloseconomicos.cultura.gob.pe/</a:t>
            </a:r>
            <a:endParaRPr kumimoji="0" lang="es-P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2444836" y="2437235"/>
            <a:ext cx="6257764" cy="3673204"/>
            <a:chOff x="-136999" y="0"/>
            <a:chExt cx="6257764" cy="3673738"/>
          </a:xfrm>
        </p:grpSpPr>
        <p:pic>
          <p:nvPicPr>
            <p:cNvPr id="11" name="Imagen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4" b="9485"/>
            <a:stretch/>
          </p:blipFill>
          <p:spPr bwMode="auto">
            <a:xfrm>
              <a:off x="0" y="0"/>
              <a:ext cx="6120765" cy="3095625"/>
            </a:xfrm>
            <a:prstGeom prst="rect">
              <a:avLst/>
            </a:prstGeom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Rectángulo 11"/>
            <p:cNvSpPr/>
            <p:nvPr/>
          </p:nvSpPr>
          <p:spPr>
            <a:xfrm>
              <a:off x="1117445" y="2461350"/>
              <a:ext cx="1304925" cy="762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PE"/>
            </a:p>
          </p:txBody>
        </p:sp>
        <p:cxnSp>
          <p:nvCxnSpPr>
            <p:cNvPr id="13" name="Conector recto de flecha 12"/>
            <p:cNvCxnSpPr/>
            <p:nvPr/>
          </p:nvCxnSpPr>
          <p:spPr>
            <a:xfrm flipV="1">
              <a:off x="805679" y="3019903"/>
              <a:ext cx="333375" cy="57150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 de texto 2"/>
            <p:cNvSpPr txBox="1">
              <a:spLocks noChangeArrowheads="1"/>
            </p:cNvSpPr>
            <p:nvPr/>
          </p:nvSpPr>
          <p:spPr bwMode="auto">
            <a:xfrm>
              <a:off x="-136999" y="3387988"/>
              <a:ext cx="885825" cy="28575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s-PE" sz="1100" b="1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Selecciona </a:t>
              </a:r>
              <a:endParaRPr lang="es-PE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1" y="173490"/>
            <a:ext cx="1889751" cy="50711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25C7A767-91F4-4ABF-9E48-12A41CAF0D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2" y="6267003"/>
            <a:ext cx="2341993" cy="49487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DA51EF3C-3AEE-4687-94BC-3255EDB453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859" y="6067564"/>
            <a:ext cx="2536178" cy="827514"/>
          </a:xfrm>
          <a:prstGeom prst="rect">
            <a:avLst/>
          </a:prstGeom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xmlns="" id="{B16B3C97-866C-4BD1-B155-EEF55CBCEC32}"/>
              </a:ext>
            </a:extLst>
          </p:cNvPr>
          <p:cNvCxnSpPr/>
          <p:nvPr/>
        </p:nvCxnSpPr>
        <p:spPr>
          <a:xfrm>
            <a:off x="0" y="6153310"/>
            <a:ext cx="12192000" cy="0"/>
          </a:xfrm>
          <a:prstGeom prst="line">
            <a:avLst/>
          </a:prstGeom>
          <a:ln w="38100">
            <a:solidFill>
              <a:srgbClr val="E0010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51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675057" y="-255405"/>
            <a:ext cx="184731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P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61912" y="609600"/>
            <a:ext cx="12192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E"/>
          </a:p>
        </p:txBody>
      </p:sp>
      <p:sp>
        <p:nvSpPr>
          <p:cNvPr id="5" name="CuadroTexto 4"/>
          <p:cNvSpPr txBox="1"/>
          <p:nvPr/>
        </p:nvSpPr>
        <p:spPr>
          <a:xfrm>
            <a:off x="9233217" y="4132811"/>
            <a:ext cx="237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b="1" dirty="0" smtClean="0"/>
              <a:t>No se olviden de leer </a:t>
            </a:r>
            <a:r>
              <a:rPr lang="es-PE" dirty="0" smtClean="0"/>
              <a:t>las obligaciones del </a:t>
            </a:r>
            <a:r>
              <a:rPr lang="es-PE" b="1" dirty="0" smtClean="0">
                <a:solidFill>
                  <a:srgbClr val="FF0000"/>
                </a:solidFill>
              </a:rPr>
              <a:t>ACTA DE COMPROMISO</a:t>
            </a:r>
            <a:endParaRPr lang="es-PE" b="1" dirty="0">
              <a:solidFill>
                <a:srgbClr val="FF0000"/>
              </a:solidFill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1" y="173490"/>
            <a:ext cx="1889751" cy="50711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xmlns="" id="{25C7A767-91F4-4ABF-9E48-12A41CAF0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2" y="6267003"/>
            <a:ext cx="2341993" cy="49487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xmlns="" id="{DA51EF3C-3AEE-4687-94BC-3255EDB453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859" y="6067564"/>
            <a:ext cx="2536178" cy="827514"/>
          </a:xfrm>
          <a:prstGeom prst="rect">
            <a:avLst/>
          </a:prstGeom>
        </p:spPr>
      </p:pic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xmlns="" id="{B16B3C97-866C-4BD1-B155-EEF55CBCEC32}"/>
              </a:ext>
            </a:extLst>
          </p:cNvPr>
          <p:cNvCxnSpPr/>
          <p:nvPr/>
        </p:nvCxnSpPr>
        <p:spPr>
          <a:xfrm>
            <a:off x="0" y="6153310"/>
            <a:ext cx="12192000" cy="0"/>
          </a:xfrm>
          <a:prstGeom prst="line">
            <a:avLst/>
          </a:prstGeom>
          <a:ln w="38100">
            <a:solidFill>
              <a:srgbClr val="E0010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4319" t="4733" r="6076" b="12228"/>
          <a:stretch/>
        </p:blipFill>
        <p:spPr>
          <a:xfrm>
            <a:off x="159003" y="748151"/>
            <a:ext cx="9074214" cy="4727922"/>
          </a:xfrm>
          <a:prstGeom prst="rect">
            <a:avLst/>
          </a:prstGeom>
        </p:spPr>
      </p:pic>
      <p:sp>
        <p:nvSpPr>
          <p:cNvPr id="29" name="Rectángulo 28"/>
          <p:cNvSpPr/>
          <p:nvPr/>
        </p:nvSpPr>
        <p:spPr>
          <a:xfrm>
            <a:off x="381001" y="3961987"/>
            <a:ext cx="5730922" cy="16526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  <p:cxnSp>
        <p:nvCxnSpPr>
          <p:cNvPr id="30" name="Conector recto de flecha 29"/>
          <p:cNvCxnSpPr/>
          <p:nvPr/>
        </p:nvCxnSpPr>
        <p:spPr>
          <a:xfrm flipH="1" flipV="1">
            <a:off x="6135531" y="5357969"/>
            <a:ext cx="198390" cy="38314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 de texto 2"/>
          <p:cNvSpPr txBox="1">
            <a:spLocks noChangeArrowheads="1"/>
          </p:cNvSpPr>
          <p:nvPr/>
        </p:nvSpPr>
        <p:spPr bwMode="auto">
          <a:xfrm>
            <a:off x="6454831" y="5598259"/>
            <a:ext cx="885825" cy="285708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1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Selecciona </a:t>
            </a:r>
            <a:endParaRPr lang="es-P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3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0" t="22952" r="45378" b="10040"/>
          <a:stretch/>
        </p:blipFill>
        <p:spPr bwMode="auto">
          <a:xfrm>
            <a:off x="1951171" y="1384942"/>
            <a:ext cx="4175643" cy="476402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Cuadro de texto 18"/>
          <p:cNvSpPr txBox="1"/>
          <p:nvPr/>
        </p:nvSpPr>
        <p:spPr>
          <a:xfrm>
            <a:off x="7041710" y="2117826"/>
            <a:ext cx="4500245" cy="1963549"/>
          </a:xfrm>
          <a:prstGeom prst="rect">
            <a:avLst/>
          </a:prstGeom>
          <a:solidFill>
            <a:schemeClr val="bg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PE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s-PE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Seguir los pasos del Instructivo para registrarse e ingresar al Formulario de Inscripción Virtual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es-PE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s-PE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Completar todas las secciones del Formulario de Inscripción Virtual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PE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PE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PE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50151" y="96253"/>
            <a:ext cx="11291698" cy="1030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361950" algn="just">
              <a:lnSpc>
                <a:spcPct val="107000"/>
              </a:lnSpc>
            </a:pPr>
            <a:r>
              <a:rPr lang="es-PE" sz="1900" b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 Ingresa </a:t>
            </a:r>
            <a:r>
              <a:rPr lang="es-PE" sz="19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la Plataforma Virtual de Trámites del Ministerio de Cultura:</a:t>
            </a:r>
            <a:endParaRPr lang="es-PE" sz="1900" b="1" dirty="0">
              <a:solidFill>
                <a:srgbClr val="7030A0"/>
              </a:solidFill>
            </a:endParaRPr>
          </a:p>
          <a:p>
            <a:pPr marL="361950" algn="just">
              <a:lnSpc>
                <a:spcPct val="107000"/>
              </a:lnSpc>
              <a:spcAft>
                <a:spcPts val="0"/>
              </a:spcAft>
            </a:pPr>
            <a:r>
              <a:rPr lang="es-PE" sz="19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es-PE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http://plataformamincu.cultura.gob.pe/administrados</a:t>
            </a:r>
            <a:endParaRPr lang="es-PE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 lvl="0" indent="-361950" algn="just">
              <a:lnSpc>
                <a:spcPct val="107000"/>
              </a:lnSpc>
              <a:spcAft>
                <a:spcPts val="0"/>
              </a:spcAft>
              <a:tabLst>
                <a:tab pos="361950" algn="l"/>
              </a:tabLst>
            </a:pPr>
            <a:r>
              <a:rPr lang="es-PE" sz="1900" b="1" dirty="0" smtClean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 Descarga </a:t>
            </a:r>
            <a:r>
              <a:rPr lang="es-PE" sz="19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lee el Instructivo para postular </a:t>
            </a:r>
            <a:r>
              <a:rPr lang="es-PE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los Estímulos Económicos para </a:t>
            </a:r>
            <a:r>
              <a:rPr lang="es-PE" sz="19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Artes.</a:t>
            </a:r>
            <a:endParaRPr lang="es-PE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25C7A767-91F4-4ABF-9E48-12A41CAF0D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2" y="6267003"/>
            <a:ext cx="2341993" cy="49487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DA51EF3C-3AEE-4687-94BC-3255EDB453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859" y="6067564"/>
            <a:ext cx="2536178" cy="827514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xmlns="" id="{B16B3C97-866C-4BD1-B155-EEF55CBCEC32}"/>
              </a:ext>
            </a:extLst>
          </p:cNvPr>
          <p:cNvCxnSpPr/>
          <p:nvPr/>
        </p:nvCxnSpPr>
        <p:spPr>
          <a:xfrm>
            <a:off x="0" y="6153310"/>
            <a:ext cx="12192000" cy="0"/>
          </a:xfrm>
          <a:prstGeom prst="line">
            <a:avLst/>
          </a:prstGeom>
          <a:ln w="38100">
            <a:solidFill>
              <a:srgbClr val="E0010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11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8761" y="373837"/>
            <a:ext cx="56400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5C127D"/>
                </a:solidFill>
                <a:latin typeface="Arial"/>
                <a:cs typeface="Arial"/>
              </a:rPr>
              <a:t>Recomendaciones</a:t>
            </a:r>
            <a:r>
              <a:rPr sz="3600" b="1" spc="-60" dirty="0">
                <a:solidFill>
                  <a:srgbClr val="5C127D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5C127D"/>
                </a:solidFill>
                <a:latin typeface="Arial"/>
                <a:cs typeface="Arial"/>
              </a:rPr>
              <a:t>finales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8761" y="1572894"/>
            <a:ext cx="10621010" cy="322973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469900" marR="1082040" indent="-457200">
              <a:lnSpc>
                <a:spcPts val="3460"/>
              </a:lnSpc>
              <a:spcBef>
                <a:spcPts val="525"/>
              </a:spcBef>
              <a:buChar char="•"/>
              <a:tabLst>
                <a:tab pos="469265" algn="l"/>
                <a:tab pos="469900" algn="l"/>
              </a:tabLst>
            </a:pPr>
            <a:r>
              <a:rPr sz="3200" spc="-5" dirty="0">
                <a:latin typeface="Arial"/>
                <a:cs typeface="Arial"/>
              </a:rPr>
              <a:t>Consultar / leer las bases / pedir </a:t>
            </a:r>
            <a:r>
              <a:rPr sz="3200" spc="-15" dirty="0">
                <a:latin typeface="Arial"/>
                <a:cs typeface="Arial"/>
              </a:rPr>
              <a:t>ayuda </a:t>
            </a:r>
            <a:r>
              <a:rPr sz="3200" spc="-5" dirty="0">
                <a:latin typeface="Arial"/>
                <a:cs typeface="Arial"/>
              </a:rPr>
              <a:t>/ compartir  </a:t>
            </a:r>
            <a:r>
              <a:rPr sz="3200" spc="-10" dirty="0">
                <a:latin typeface="Arial"/>
                <a:cs typeface="Arial"/>
              </a:rPr>
              <a:t>proyecto </a:t>
            </a:r>
            <a:r>
              <a:rPr sz="3200" spc="-5" dirty="0">
                <a:latin typeface="Arial"/>
                <a:cs typeface="Arial"/>
              </a:rPr>
              <a:t>con personas de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confianza.</a:t>
            </a:r>
            <a:endParaRPr sz="32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545"/>
              </a:spcBef>
              <a:buChar char="•"/>
              <a:tabLst>
                <a:tab pos="469265" algn="l"/>
                <a:tab pos="469900" algn="l"/>
              </a:tabLst>
            </a:pPr>
            <a:r>
              <a:rPr sz="3200" spc="-10" dirty="0">
                <a:latin typeface="Arial"/>
                <a:cs typeface="Arial"/>
              </a:rPr>
              <a:t>Orden.</a:t>
            </a:r>
            <a:endParaRPr sz="32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625"/>
              </a:spcBef>
              <a:buChar char="•"/>
              <a:tabLst>
                <a:tab pos="469265" algn="l"/>
                <a:tab pos="469900" algn="l"/>
              </a:tabLst>
            </a:pPr>
            <a:r>
              <a:rPr sz="3200" spc="-10" dirty="0">
                <a:latin typeface="Arial"/>
                <a:cs typeface="Arial"/>
              </a:rPr>
              <a:t>Ortografía.</a:t>
            </a:r>
            <a:endParaRPr sz="32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605"/>
              </a:spcBef>
              <a:buChar char="•"/>
              <a:tabLst>
                <a:tab pos="469265" algn="l"/>
                <a:tab pos="469900" algn="l"/>
              </a:tabLst>
            </a:pPr>
            <a:r>
              <a:rPr sz="3200" spc="-5" dirty="0">
                <a:latin typeface="Arial"/>
                <a:cs typeface="Arial"/>
              </a:rPr>
              <a:t>Presentación.</a:t>
            </a:r>
            <a:endParaRPr sz="3200" dirty="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625"/>
              </a:spcBef>
              <a:buChar char="•"/>
              <a:tabLst>
                <a:tab pos="469265" algn="l"/>
                <a:tab pos="469900" algn="l"/>
              </a:tabLst>
            </a:pPr>
            <a:r>
              <a:rPr sz="3200" spc="-5" dirty="0" err="1">
                <a:latin typeface="Arial"/>
                <a:cs typeface="Arial"/>
              </a:rPr>
              <a:t>Atracción</a:t>
            </a:r>
            <a:r>
              <a:rPr sz="3200" spc="-5" dirty="0" smtClean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220967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8288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705088" y="6080759"/>
            <a:ext cx="2529840" cy="777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6488" y="6333515"/>
            <a:ext cx="1469582" cy="4995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07" y="5743955"/>
            <a:ext cx="12163425" cy="0"/>
          </a:xfrm>
          <a:custGeom>
            <a:avLst/>
            <a:gdLst/>
            <a:ahLst/>
            <a:cxnLst/>
            <a:rect l="l" t="t" r="r" b="b"/>
            <a:pathLst>
              <a:path w="12163425">
                <a:moveTo>
                  <a:pt x="0" y="0"/>
                </a:moveTo>
                <a:lnTo>
                  <a:pt x="12163043" y="0"/>
                </a:lnTo>
              </a:path>
            </a:pathLst>
          </a:custGeom>
          <a:ln w="39624">
            <a:solidFill>
              <a:srgbClr val="DF00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4300" y="5955791"/>
            <a:ext cx="3127352" cy="6846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52688" y="5678423"/>
            <a:ext cx="3611879" cy="1179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4301" y="533400"/>
            <a:ext cx="10542300" cy="3647665"/>
          </a:xfrm>
          <a:prstGeom prst="rect">
            <a:avLst/>
          </a:prstGeom>
        </p:spPr>
        <p:txBody>
          <a:bodyPr vert="horz" wrap="square" lIns="0" tIns="27622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175"/>
              </a:spcBef>
            </a:pPr>
            <a:r>
              <a:rPr sz="3600" b="1" spc="-35" dirty="0">
                <a:solidFill>
                  <a:srgbClr val="5C12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COMENTARIOS </a:t>
            </a:r>
            <a:r>
              <a:rPr sz="3600" b="1" dirty="0">
                <a:solidFill>
                  <a:srgbClr val="5C12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sz="3600" b="1" spc="-45" dirty="0">
                <a:solidFill>
                  <a:srgbClr val="5C12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spc="-75" dirty="0" smtClean="0">
                <a:solidFill>
                  <a:srgbClr val="5C12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CONSULTAS</a:t>
            </a:r>
            <a:endParaRPr lang="es-MX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2175"/>
              </a:spcBef>
            </a:pPr>
            <a:r>
              <a:rPr sz="3600" b="1" spc="-2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Dirección</a:t>
            </a:r>
            <a:r>
              <a:rPr sz="3600" b="1" spc="-2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3600" b="1" spc="-16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Artes</a:t>
            </a:r>
            <a:endParaRPr lang="es-MX" sz="3600" b="1" spc="-2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2175"/>
              </a:spcBef>
            </a:pP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5265" marR="563880" algn="ctr">
              <a:lnSpc>
                <a:spcPct val="116199"/>
              </a:lnSpc>
              <a:spcBef>
                <a:spcPts val="20"/>
              </a:spcBef>
              <a:tabLst>
                <a:tab pos="2163445" algn="l"/>
              </a:tabLst>
            </a:pPr>
            <a:r>
              <a:rPr sz="3200" b="0" spc="-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3200" b="0" spc="-3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3200" b="0" spc="-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3200" b="0" spc="-5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3200" b="0" spc="-3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3200" b="0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3200" b="0" spc="-5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3200" b="0" spc="-45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3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MX" sz="3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3200" b="0" u="heavy" dirty="0" err="1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concursosa</a:t>
            </a:r>
            <a:r>
              <a:rPr sz="3200" b="0" u="heavy" spc="10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</a:t>
            </a:r>
            <a:r>
              <a:rPr sz="3200" b="0" u="heavy" spc="-35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t</a:t>
            </a:r>
            <a:r>
              <a:rPr sz="3200" b="0" u="heavy" spc="-5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es@cultu</a:t>
            </a:r>
            <a:r>
              <a:rPr sz="3200" b="0" u="heavy" spc="-70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r</a:t>
            </a:r>
            <a:r>
              <a:rPr sz="3200" b="0" u="heavy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</a:t>
            </a:r>
            <a:r>
              <a:rPr sz="3200" b="0" u="heavy" spc="35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.</a:t>
            </a:r>
            <a:r>
              <a:rPr sz="3200" b="0" u="heavy" spc="-35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g</a:t>
            </a:r>
            <a:r>
              <a:rPr sz="3200" b="0" u="heavy" spc="-5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ob.pe </a:t>
            </a:r>
            <a:r>
              <a:rPr sz="3200" b="0" spc="-5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MX" sz="3200" b="0" spc="-5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5265" marR="563880" algn="ctr">
              <a:lnSpc>
                <a:spcPct val="116199"/>
              </a:lnSpc>
              <a:spcBef>
                <a:spcPts val="20"/>
              </a:spcBef>
              <a:tabLst>
                <a:tab pos="2163445" algn="l"/>
              </a:tabLst>
            </a:pPr>
            <a:r>
              <a:rPr sz="3200" b="0" spc="-7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Teléfono</a:t>
            </a:r>
            <a:r>
              <a:rPr sz="3200" b="0" spc="-7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sz="3200" b="0" spc="-70" dirty="0" smtClean="0">
                <a:latin typeface="Arial" panose="020B0604020202020204" pitchFamily="34" charset="0"/>
                <a:cs typeface="Arial" panose="020B0604020202020204" pitchFamily="34" charset="0"/>
              </a:rPr>
              <a:t>(01) </a:t>
            </a:r>
            <a:r>
              <a:rPr sz="3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618 </a:t>
            </a:r>
            <a:r>
              <a:rPr sz="3200" b="0" dirty="0">
                <a:latin typeface="Arial" panose="020B0604020202020204" pitchFamily="34" charset="0"/>
                <a:cs typeface="Arial" panose="020B0604020202020204" pitchFamily="34" charset="0"/>
              </a:rPr>
              <a:t>9393 </a:t>
            </a:r>
            <a:r>
              <a:rPr sz="3200" b="0" spc="-30" dirty="0">
                <a:latin typeface="Arial" panose="020B0604020202020204" pitchFamily="34" charset="0"/>
                <a:cs typeface="Arial" panose="020B0604020202020204" pitchFamily="34" charset="0"/>
              </a:rPr>
              <a:t>Anexo:</a:t>
            </a:r>
            <a:r>
              <a:rPr sz="3200" b="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0" dirty="0">
                <a:latin typeface="Arial" panose="020B0604020202020204" pitchFamily="34" charset="0"/>
                <a:cs typeface="Arial" panose="020B0604020202020204" pitchFamily="34" charset="0"/>
              </a:rPr>
              <a:t>4176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43932" y="1546047"/>
            <a:ext cx="1688464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6F2F9F"/>
                </a:solidFill>
                <a:latin typeface="Arial"/>
                <a:cs typeface="Arial"/>
              </a:rPr>
              <a:t>Escríbanos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a: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5514" y="1886498"/>
            <a:ext cx="70452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600" b="1" spc="-5" dirty="0" smtClean="0">
                <a:solidFill>
                  <a:srgbClr val="6F2F9F"/>
                </a:solidFill>
                <a:latin typeface="Arial"/>
                <a:cs typeface="Arial"/>
                <a:hlinkClick r:id="rId2"/>
              </a:rPr>
              <a:t>concursos</a:t>
            </a:r>
            <a:r>
              <a:rPr sz="3600" b="1" spc="-5" dirty="0" smtClean="0">
                <a:solidFill>
                  <a:srgbClr val="6F2F9F"/>
                </a:solidFill>
                <a:latin typeface="Arial"/>
                <a:cs typeface="Arial"/>
                <a:hlinkClick r:id="rId2"/>
              </a:rPr>
              <a:t>artes@cultura.gob.pe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9489" y="2808858"/>
            <a:ext cx="9377680" cy="2084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715" algn="ctr">
              <a:lnSpc>
                <a:spcPts val="2175"/>
              </a:lnSpc>
              <a:spcBef>
                <a:spcPts val="90"/>
              </a:spcBef>
            </a:pP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Bases y</a:t>
            </a:r>
            <a:r>
              <a:rPr sz="2000" b="1" spc="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postulación: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4095"/>
              </a:lnSpc>
            </a:pPr>
            <a:r>
              <a:rPr sz="36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ht</a:t>
            </a:r>
            <a:r>
              <a:rPr sz="3600" b="1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t</a:t>
            </a:r>
            <a:r>
              <a:rPr sz="36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p:</a:t>
            </a:r>
            <a:r>
              <a:rPr sz="3600" b="1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/</a:t>
            </a:r>
            <a:r>
              <a:rPr sz="3600" b="1" u="heavy" spc="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/</a:t>
            </a:r>
            <a:r>
              <a:rPr sz="3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e</a:t>
            </a:r>
            <a:r>
              <a:rPr sz="36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s</a:t>
            </a:r>
            <a:r>
              <a:rPr sz="3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timu</a:t>
            </a:r>
            <a:r>
              <a:rPr sz="3600" b="1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l</a:t>
            </a:r>
            <a:r>
              <a:rPr sz="3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os</a:t>
            </a:r>
            <a:r>
              <a:rPr sz="3600" b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e</a:t>
            </a:r>
            <a:r>
              <a:rPr sz="3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con</a:t>
            </a:r>
            <a:r>
              <a:rPr sz="3600" b="1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o</a:t>
            </a:r>
            <a:r>
              <a:rPr sz="3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mi</a:t>
            </a:r>
            <a:r>
              <a:rPr sz="3600" b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c</a:t>
            </a:r>
            <a:r>
              <a:rPr sz="3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os.cu</a:t>
            </a:r>
            <a:r>
              <a:rPr sz="36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l</a:t>
            </a:r>
            <a:r>
              <a:rPr sz="3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tura.g</a:t>
            </a:r>
            <a:r>
              <a:rPr sz="3600" b="1" u="heavy" spc="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o</a:t>
            </a:r>
            <a:r>
              <a:rPr sz="36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b</a:t>
            </a:r>
            <a:r>
              <a:rPr sz="3600" b="1" u="heavy" spc="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.</a:t>
            </a:r>
            <a:r>
              <a:rPr sz="3600" b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p</a:t>
            </a:r>
            <a:r>
              <a:rPr sz="3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3"/>
              </a:rPr>
              <a:t>e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150">
              <a:latin typeface="Times New Roman"/>
              <a:cs typeface="Times New Roman"/>
            </a:endParaRPr>
          </a:p>
          <a:p>
            <a:pPr marL="2540" algn="ctr">
              <a:lnSpc>
                <a:spcPts val="2175"/>
              </a:lnSpc>
            </a:pPr>
            <a:r>
              <a:rPr sz="2000" b="1" spc="-5" dirty="0">
                <a:solidFill>
                  <a:srgbClr val="6F2F9F"/>
                </a:solidFill>
                <a:latin typeface="Arial"/>
                <a:cs typeface="Arial"/>
              </a:rPr>
              <a:t>Redes: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4095"/>
              </a:lnSpc>
            </a:pPr>
            <a:r>
              <a:rPr sz="36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cs typeface="Arial"/>
                <a:hlinkClick r:id="rId4"/>
              </a:rPr>
              <a:t>https://www.facebook.com/DireccionArtes/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1466</TotalTime>
  <Words>3693</Words>
  <Application>Microsoft Office PowerPoint</Application>
  <PresentationFormat>Panorámica</PresentationFormat>
  <Paragraphs>541</Paragraphs>
  <Slides>53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62" baseType="lpstr">
      <vt:lpstr>Arial</vt:lpstr>
      <vt:lpstr>Arial Black</vt:lpstr>
      <vt:lpstr>Arial Narrow</vt:lpstr>
      <vt:lpstr>Calibri</vt:lpstr>
      <vt:lpstr>Calibri Light</vt:lpstr>
      <vt:lpstr>Courier New</vt:lpstr>
      <vt:lpstr>Times New Roman</vt:lpstr>
      <vt:lpstr>Wingdings</vt:lpstr>
      <vt:lpstr>Office Theme</vt:lpstr>
      <vt:lpstr>Presentación de PowerPoint</vt:lpstr>
      <vt:lpstr>¿Cómo nos fue en las postulaciones y proyectos beneficiados en los concursos de  estímulos económicos para las artes escénicas, visuales y música del 2018?</vt:lpstr>
      <vt:lpstr>69 proyectos beneficiarios</vt:lpstr>
      <vt:lpstr>En 2019 se ha planificado:</vt:lpstr>
      <vt:lpstr>NOVEDADES 2019</vt:lpstr>
      <vt:lpstr>NOVEDADES 2019</vt:lpstr>
      <vt:lpstr>NOVEDADES 2019</vt:lpstr>
      <vt:lpstr>PRIMERA CONVOCATORIA 2019 (abril – mayo)</vt:lpstr>
      <vt:lpstr>SEGUNDA CONVOCATORIA 2019 (junio – julio)</vt:lpstr>
      <vt:lpstr>Presentación de PowerPoint</vt:lpstr>
      <vt:lpstr>Primera Convocatoria 2019  concursos de artes (abril - mayo)</vt:lpstr>
      <vt:lpstr>Concurso de Proyectos de Circulación  Internacional para las Artes (2 llamadas)</vt:lpstr>
      <vt:lpstr>Concurso de Proyectos de Circulación  Internacional para las Artes (2 llamadas)</vt:lpstr>
      <vt:lpstr>Concurso de Proyectos de Producción  Discográfica</vt:lpstr>
      <vt:lpstr>Concurso de Proyectos de Producción  Discográfica</vt:lpstr>
      <vt:lpstr>Concurso de Proyectos de Producción de  Artes Escénicas</vt:lpstr>
      <vt:lpstr>Presentación de PowerPoint</vt:lpstr>
      <vt:lpstr>Concurso de Proyectos de Festivales,  Festividades y Ferias de las Artes</vt:lpstr>
      <vt:lpstr>Concurso de Proyectos de Festivales,  Festividades y Ferias de las Artes</vt:lpstr>
      <vt:lpstr>Concurso Nacional de Proyectos de Arte para  la Transformación e Innovación Social</vt:lpstr>
      <vt:lpstr>Concurso Nacional de Proyectos de Arte para  la Transformación e Innovación Social</vt:lpstr>
      <vt:lpstr>Segunda Convocatoria 2019  concursos de artes (junio - julio)</vt:lpstr>
      <vt:lpstr>Concurso de Proyectos de Desarrollo de  Públicos</vt:lpstr>
      <vt:lpstr>Concurso de Proyectos de Desarrollo de  Públicos</vt:lpstr>
      <vt:lpstr>Concurso de Proyectos de Producción de  las Artes Visuales</vt:lpstr>
      <vt:lpstr>Concurso de Proyectos de Producción de  las Artes Visuales</vt:lpstr>
      <vt:lpstr>Concurso de Proyectos de Circulación  Nacional de las Artes</vt:lpstr>
      <vt:lpstr>Concurso de Proyectos de Circulación  Nacional de las Artes</vt:lpstr>
      <vt:lpstr>Concurso de Proyectos de Gestión de Salas para  las Artes</vt:lpstr>
      <vt:lpstr>¿Cómo preparo  mi proyecto?</vt:lpstr>
      <vt:lpstr>Presentación de PowerPoint</vt:lpstr>
      <vt:lpstr>Presentación de PowerPoint</vt:lpstr>
      <vt:lpstr>Ciclo de un proyecto</vt:lpstr>
      <vt:lpstr>Preguntas importantes a responder para la formulación de un proyecto</vt:lpstr>
      <vt:lpstr>Diferenciador del proyecto</vt:lpstr>
      <vt:lpstr>Elementos básicos para la formulación del  proyecto</vt:lpstr>
      <vt:lpstr>Presentación de PowerPoint</vt:lpstr>
      <vt:lpstr>Público / Participantes / Destinatarios</vt:lpstr>
      <vt:lpstr>Objetivos</vt:lpstr>
      <vt:lpstr>Presentación de PowerPoint</vt:lpstr>
      <vt:lpstr>Actividades / Bienes o Servicios</vt:lpstr>
      <vt:lpstr>Presupuesto del proyecto</vt:lpstr>
      <vt:lpstr>Cronograma del proyecto</vt:lpstr>
      <vt:lpstr>Resultados esperados</vt:lpstr>
      <vt:lpstr>Finalidad / Objetivo</vt:lpstr>
      <vt:lpstr>Presentación de PowerPoint</vt:lpstr>
      <vt:lpstr>¿Cómo presento  mi postulación?</vt:lpstr>
      <vt:lpstr>Presentación de PowerPoint</vt:lpstr>
      <vt:lpstr>Presentación de PowerPoint</vt:lpstr>
      <vt:lpstr>Presentación de PowerPoint</vt:lpstr>
      <vt:lpstr>Recomendaciones finales</vt:lpstr>
      <vt:lpstr>Presentación de PowerPoint</vt:lpstr>
      <vt:lpstr>concursosartes@cultura.gob.pe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Brenda Soler aliaga</dc:creator>
  <cp:lastModifiedBy>soporte</cp:lastModifiedBy>
  <cp:revision>54</cp:revision>
  <dcterms:created xsi:type="dcterms:W3CDTF">2019-04-09T19:45:29Z</dcterms:created>
  <dcterms:modified xsi:type="dcterms:W3CDTF">2019-05-04T17:17:55Z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2019-04-09T00:00:00Z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2019-04-09T00:00:00Z</vt:filetime>
  </property>
</Properties>
</file>